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1590" r:id="rId2"/>
    <p:sldId id="299" r:id="rId3"/>
    <p:sldId id="298" r:id="rId4"/>
    <p:sldId id="300" r:id="rId5"/>
    <p:sldId id="301" r:id="rId6"/>
    <p:sldId id="302" r:id="rId7"/>
    <p:sldId id="303" r:id="rId8"/>
    <p:sldId id="304" r:id="rId9"/>
    <p:sldId id="266" r:id="rId10"/>
    <p:sldId id="265" r:id="rId11"/>
    <p:sldId id="267" r:id="rId12"/>
    <p:sldId id="305" r:id="rId13"/>
    <p:sldId id="306" r:id="rId14"/>
    <p:sldId id="307" r:id="rId15"/>
    <p:sldId id="268" r:id="rId16"/>
    <p:sldId id="308" r:id="rId17"/>
    <p:sldId id="310" r:id="rId18"/>
    <p:sldId id="270" r:id="rId19"/>
    <p:sldId id="309" r:id="rId20"/>
    <p:sldId id="311" r:id="rId21"/>
    <p:sldId id="159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269" r:id="rId32"/>
    <p:sldId id="321" r:id="rId33"/>
    <p:sldId id="322" r:id="rId34"/>
    <p:sldId id="323" r:id="rId35"/>
    <p:sldId id="324" r:id="rId36"/>
    <p:sldId id="325" r:id="rId37"/>
    <p:sldId id="1592" r:id="rId38"/>
    <p:sldId id="326" r:id="rId39"/>
    <p:sldId id="327" r:id="rId40"/>
    <p:sldId id="328" r:id="rId41"/>
    <p:sldId id="329" r:id="rId42"/>
    <p:sldId id="273" r:id="rId43"/>
    <p:sldId id="330" r:id="rId44"/>
    <p:sldId id="337" r:id="rId45"/>
    <p:sldId id="334" r:id="rId46"/>
    <p:sldId id="346" r:id="rId47"/>
    <p:sldId id="335" r:id="rId48"/>
    <p:sldId id="336" r:id="rId49"/>
    <p:sldId id="338" r:id="rId50"/>
    <p:sldId id="339" r:id="rId51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C95D22"/>
    <a:srgbClr val="CFAC46"/>
    <a:srgbClr val="757575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DFEC42-4F1B-48FF-A1F4-CEFE59F238A5}" v="94" dt="2023-11-05T05:42:46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76755" autoAdjust="0"/>
  </p:normalViewPr>
  <p:slideViewPr>
    <p:cSldViewPr snapToGrid="0">
      <p:cViewPr varScale="1">
        <p:scale>
          <a:sx n="81" d="100"/>
          <a:sy n="81" d="100"/>
        </p:scale>
        <p:origin x="168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el Sogukkanli" userId="033be79f8a08810b" providerId="LiveId" clId="{60DFEC42-4F1B-48FF-A1F4-CEFE59F238A5}"/>
    <pc:docChg chg="undo custSel addSld modSld">
      <pc:chgData name="Sibel Sogukkanli" userId="033be79f8a08810b" providerId="LiveId" clId="{60DFEC42-4F1B-48FF-A1F4-CEFE59F238A5}" dt="2023-11-05T10:06:28.348" v="370" actId="20577"/>
      <pc:docMkLst>
        <pc:docMk/>
      </pc:docMkLst>
      <pc:sldChg chg="modSp mod">
        <pc:chgData name="Sibel Sogukkanli" userId="033be79f8a08810b" providerId="LiveId" clId="{60DFEC42-4F1B-48FF-A1F4-CEFE59F238A5}" dt="2023-10-31T07:47:08.411" v="74" actId="20577"/>
        <pc:sldMkLst>
          <pc:docMk/>
          <pc:sldMk cId="96599823" sldId="269"/>
        </pc:sldMkLst>
        <pc:spChg chg="mod">
          <ac:chgData name="Sibel Sogukkanli" userId="033be79f8a08810b" providerId="LiveId" clId="{60DFEC42-4F1B-48FF-A1F4-CEFE59F238A5}" dt="2023-10-31T07:47:08.411" v="74" actId="20577"/>
          <ac:spMkLst>
            <pc:docMk/>
            <pc:sldMk cId="96599823" sldId="269"/>
            <ac:spMk id="5" creationId="{00000000-0000-0000-0000-000000000000}"/>
          </ac:spMkLst>
        </pc:spChg>
      </pc:sldChg>
      <pc:sldChg chg="mod modShow">
        <pc:chgData name="Sibel Sogukkanli" userId="033be79f8a08810b" providerId="LiveId" clId="{60DFEC42-4F1B-48FF-A1F4-CEFE59F238A5}" dt="2023-10-31T07:37:44.641" v="0" actId="729"/>
        <pc:sldMkLst>
          <pc:docMk/>
          <pc:sldMk cId="2740297691" sldId="310"/>
        </pc:sldMkLst>
      </pc:sldChg>
      <pc:sldChg chg="modSp modAnim">
        <pc:chgData name="Sibel Sogukkanli" userId="033be79f8a08810b" providerId="LiveId" clId="{60DFEC42-4F1B-48FF-A1F4-CEFE59F238A5}" dt="2023-10-31T07:39:13.827" v="39" actId="6549"/>
        <pc:sldMkLst>
          <pc:docMk/>
          <pc:sldMk cId="2193446854" sldId="315"/>
        </pc:sldMkLst>
        <pc:spChg chg="mod">
          <ac:chgData name="Sibel Sogukkanli" userId="033be79f8a08810b" providerId="LiveId" clId="{60DFEC42-4F1B-48FF-A1F4-CEFE59F238A5}" dt="2023-10-31T07:39:13.827" v="39" actId="6549"/>
          <ac:spMkLst>
            <pc:docMk/>
            <pc:sldMk cId="2193446854" sldId="315"/>
            <ac:spMk id="4" creationId="{00000000-0000-0000-0000-000000000000}"/>
          </ac:spMkLst>
        </pc:spChg>
      </pc:sldChg>
      <pc:sldChg chg="modSp mod">
        <pc:chgData name="Sibel Sogukkanli" userId="033be79f8a08810b" providerId="LiveId" clId="{60DFEC42-4F1B-48FF-A1F4-CEFE59F238A5}" dt="2023-10-31T07:45:07.131" v="66" actId="20577"/>
        <pc:sldMkLst>
          <pc:docMk/>
          <pc:sldMk cId="1018907761" sldId="318"/>
        </pc:sldMkLst>
        <pc:spChg chg="mod">
          <ac:chgData name="Sibel Sogukkanli" userId="033be79f8a08810b" providerId="LiveId" clId="{60DFEC42-4F1B-48FF-A1F4-CEFE59F238A5}" dt="2023-10-31T07:45:07.131" v="66" actId="20577"/>
          <ac:spMkLst>
            <pc:docMk/>
            <pc:sldMk cId="1018907761" sldId="318"/>
            <ac:spMk id="8" creationId="{00000000-0000-0000-0000-000000000000}"/>
          </ac:spMkLst>
        </pc:spChg>
      </pc:sldChg>
      <pc:sldChg chg="modSp mod">
        <pc:chgData name="Sibel Sogukkanli" userId="033be79f8a08810b" providerId="LiveId" clId="{60DFEC42-4F1B-48FF-A1F4-CEFE59F238A5}" dt="2023-10-31T07:46:32.280" v="71" actId="207"/>
        <pc:sldMkLst>
          <pc:docMk/>
          <pc:sldMk cId="2205522747" sldId="319"/>
        </pc:sldMkLst>
        <pc:spChg chg="mod">
          <ac:chgData name="Sibel Sogukkanli" userId="033be79f8a08810b" providerId="LiveId" clId="{60DFEC42-4F1B-48FF-A1F4-CEFE59F238A5}" dt="2023-10-31T07:46:32.280" v="71" actId="207"/>
          <ac:spMkLst>
            <pc:docMk/>
            <pc:sldMk cId="2205522747" sldId="319"/>
            <ac:spMk id="4" creationId="{00000000-0000-0000-0000-000000000000}"/>
          </ac:spMkLst>
        </pc:spChg>
      </pc:sldChg>
      <pc:sldChg chg="modSp mod">
        <pc:chgData name="Sibel Sogukkanli" userId="033be79f8a08810b" providerId="LiveId" clId="{60DFEC42-4F1B-48FF-A1F4-CEFE59F238A5}" dt="2023-10-31T08:29:52.356" v="78" actId="1076"/>
        <pc:sldMkLst>
          <pc:docMk/>
          <pc:sldMk cId="1196534950" sldId="322"/>
        </pc:sldMkLst>
        <pc:picChg chg="mod">
          <ac:chgData name="Sibel Sogukkanli" userId="033be79f8a08810b" providerId="LiveId" clId="{60DFEC42-4F1B-48FF-A1F4-CEFE59F238A5}" dt="2023-10-31T08:29:52.356" v="78" actId="1076"/>
          <ac:picMkLst>
            <pc:docMk/>
            <pc:sldMk cId="1196534950" sldId="322"/>
            <ac:picMk id="7" creationId="{00000000-0000-0000-0000-000000000000}"/>
          </ac:picMkLst>
        </pc:picChg>
      </pc:sldChg>
      <pc:sldChg chg="addSp delSp modSp mod delAnim modAnim">
        <pc:chgData name="Sibel Sogukkanli" userId="033be79f8a08810b" providerId="LiveId" clId="{60DFEC42-4F1B-48FF-A1F4-CEFE59F238A5}" dt="2023-10-31T08:30:17.896" v="83" actId="478"/>
        <pc:sldMkLst>
          <pc:docMk/>
          <pc:sldMk cId="2908680261" sldId="323"/>
        </pc:sldMkLst>
        <pc:spChg chg="add del mod">
          <ac:chgData name="Sibel Sogukkanli" userId="033be79f8a08810b" providerId="LiveId" clId="{60DFEC42-4F1B-48FF-A1F4-CEFE59F238A5}" dt="2023-10-31T08:30:17.896" v="83" actId="478"/>
          <ac:spMkLst>
            <pc:docMk/>
            <pc:sldMk cId="2908680261" sldId="323"/>
            <ac:spMk id="4" creationId="{6B284E10-BD5D-DFEE-EF79-18D03B886BFC}"/>
          </ac:spMkLst>
        </pc:spChg>
        <pc:picChg chg="mod">
          <ac:chgData name="Sibel Sogukkanli" userId="033be79f8a08810b" providerId="LiveId" clId="{60DFEC42-4F1B-48FF-A1F4-CEFE59F238A5}" dt="2023-10-31T08:29:35.291" v="76" actId="1076"/>
          <ac:picMkLst>
            <pc:docMk/>
            <pc:sldMk cId="2908680261" sldId="323"/>
            <ac:picMk id="32" creationId="{64B78BFB-0371-EE9F-8E97-4C710C3AEAF4}"/>
          </ac:picMkLst>
        </pc:picChg>
      </pc:sldChg>
      <pc:sldChg chg="mod modShow">
        <pc:chgData name="Sibel Sogukkanli" userId="033be79f8a08810b" providerId="LiveId" clId="{60DFEC42-4F1B-48FF-A1F4-CEFE59F238A5}" dt="2023-10-31T08:40:53.339" v="84" actId="729"/>
        <pc:sldMkLst>
          <pc:docMk/>
          <pc:sldMk cId="2288361306" sldId="326"/>
        </pc:sldMkLst>
      </pc:sldChg>
      <pc:sldChg chg="modSp mod">
        <pc:chgData name="Sibel Sogukkanli" userId="033be79f8a08810b" providerId="LiveId" clId="{60DFEC42-4F1B-48FF-A1F4-CEFE59F238A5}" dt="2023-11-05T10:06:28.348" v="370" actId="20577"/>
        <pc:sldMkLst>
          <pc:docMk/>
          <pc:sldMk cId="2875902674" sldId="1590"/>
        </pc:sldMkLst>
        <pc:spChg chg="mod">
          <ac:chgData name="Sibel Sogukkanli" userId="033be79f8a08810b" providerId="LiveId" clId="{60DFEC42-4F1B-48FF-A1F4-CEFE59F238A5}" dt="2023-11-05T10:06:28.348" v="370" actId="20577"/>
          <ac:spMkLst>
            <pc:docMk/>
            <pc:sldMk cId="2875902674" sldId="1590"/>
            <ac:spMk id="12" creationId="{76936863-2C4D-B2E0-B922-B2E631FCF5B7}"/>
          </ac:spMkLst>
        </pc:spChg>
      </pc:sldChg>
      <pc:sldChg chg="addSp delSp modSp new mod modAnim">
        <pc:chgData name="Sibel Sogukkanli" userId="033be79f8a08810b" providerId="LiveId" clId="{60DFEC42-4F1B-48FF-A1F4-CEFE59F238A5}" dt="2023-11-05T05:50:39.219" v="366" actId="1076"/>
        <pc:sldMkLst>
          <pc:docMk/>
          <pc:sldMk cId="46039718" sldId="1592"/>
        </pc:sldMkLst>
        <pc:spChg chg="mod">
          <ac:chgData name="Sibel Sogukkanli" userId="033be79f8a08810b" providerId="LiveId" clId="{60DFEC42-4F1B-48FF-A1F4-CEFE59F238A5}" dt="2023-11-05T05:45:13.937" v="353" actId="1076"/>
          <ac:spMkLst>
            <pc:docMk/>
            <pc:sldMk cId="46039718" sldId="1592"/>
            <ac:spMk id="2" creationId="{AAE553F7-7FD1-4ED9-5318-C87123A6B2A4}"/>
          </ac:spMkLst>
        </pc:spChg>
        <pc:spChg chg="mod">
          <ac:chgData name="Sibel Sogukkanli" userId="033be79f8a08810b" providerId="LiveId" clId="{60DFEC42-4F1B-48FF-A1F4-CEFE59F238A5}" dt="2023-11-05T05:34:29.670" v="123" actId="20577"/>
          <ac:spMkLst>
            <pc:docMk/>
            <pc:sldMk cId="46039718" sldId="1592"/>
            <ac:spMk id="3" creationId="{2405425A-9394-7D99-8E42-93489855A4FB}"/>
          </ac:spMkLst>
        </pc:spChg>
        <pc:spChg chg="del mod">
          <ac:chgData name="Sibel Sogukkanli" userId="033be79f8a08810b" providerId="LiveId" clId="{60DFEC42-4F1B-48FF-A1F4-CEFE59F238A5}" dt="2023-11-05T05:45:09.782" v="352" actId="478"/>
          <ac:spMkLst>
            <pc:docMk/>
            <pc:sldMk cId="46039718" sldId="1592"/>
            <ac:spMk id="4" creationId="{EDA204BA-F979-C1D5-5B45-E848F366218A}"/>
          </ac:spMkLst>
        </pc:spChg>
        <pc:spChg chg="add mod">
          <ac:chgData name="Sibel Sogukkanli" userId="033be79f8a08810b" providerId="LiveId" clId="{60DFEC42-4F1B-48FF-A1F4-CEFE59F238A5}" dt="2023-11-05T05:50:33.517" v="365" actId="20577"/>
          <ac:spMkLst>
            <pc:docMk/>
            <pc:sldMk cId="46039718" sldId="1592"/>
            <ac:spMk id="6" creationId="{7563B624-EA43-633D-DE5A-546C42375B5C}"/>
          </ac:spMkLst>
        </pc:spChg>
        <pc:spChg chg="add mod">
          <ac:chgData name="Sibel Sogukkanli" userId="033be79f8a08810b" providerId="LiveId" clId="{60DFEC42-4F1B-48FF-A1F4-CEFE59F238A5}" dt="2023-11-05T05:50:39.219" v="366" actId="1076"/>
          <ac:spMkLst>
            <pc:docMk/>
            <pc:sldMk cId="46039718" sldId="1592"/>
            <ac:spMk id="8" creationId="{25AEF8B1-668A-FF26-909D-60C7C55544DC}"/>
          </ac:spMkLst>
        </pc:spChg>
        <pc:spChg chg="add mod">
          <ac:chgData name="Sibel Sogukkanli" userId="033be79f8a08810b" providerId="LiveId" clId="{60DFEC42-4F1B-48FF-A1F4-CEFE59F238A5}" dt="2023-11-05T05:50:39.219" v="366" actId="1076"/>
          <ac:spMkLst>
            <pc:docMk/>
            <pc:sldMk cId="46039718" sldId="1592"/>
            <ac:spMk id="9" creationId="{1126CD06-16C8-3963-4094-EA288838572B}"/>
          </ac:spMkLst>
        </pc:spChg>
        <pc:spChg chg="add mod">
          <ac:chgData name="Sibel Sogukkanli" userId="033be79f8a08810b" providerId="LiveId" clId="{60DFEC42-4F1B-48FF-A1F4-CEFE59F238A5}" dt="2023-11-05T05:50:39.219" v="366" actId="1076"/>
          <ac:spMkLst>
            <pc:docMk/>
            <pc:sldMk cId="46039718" sldId="1592"/>
            <ac:spMk id="11" creationId="{CBC8C62E-56F4-CCFC-1609-641388EFBF5C}"/>
          </ac:spMkLst>
        </pc:spChg>
        <pc:spChg chg="add mod">
          <ac:chgData name="Sibel Sogukkanli" userId="033be79f8a08810b" providerId="LiveId" clId="{60DFEC42-4F1B-48FF-A1F4-CEFE59F238A5}" dt="2023-11-05T05:50:39.219" v="366" actId="1076"/>
          <ac:spMkLst>
            <pc:docMk/>
            <pc:sldMk cId="46039718" sldId="1592"/>
            <ac:spMk id="12" creationId="{4521A84F-DE24-D0D3-3F07-247545BE3254}"/>
          </ac:spMkLst>
        </pc:spChg>
        <pc:spChg chg="add del">
          <ac:chgData name="Sibel Sogukkanli" userId="033be79f8a08810b" providerId="LiveId" clId="{60DFEC42-4F1B-48FF-A1F4-CEFE59F238A5}" dt="2023-11-05T05:38:58.937" v="232" actId="22"/>
          <ac:spMkLst>
            <pc:docMk/>
            <pc:sldMk cId="46039718" sldId="1592"/>
            <ac:spMk id="17" creationId="{66B1C430-042E-85DC-AD89-F4686E4CA277}"/>
          </ac:spMkLst>
        </pc:spChg>
        <pc:spChg chg="add mod">
          <ac:chgData name="Sibel Sogukkanli" userId="033be79f8a08810b" providerId="LiveId" clId="{60DFEC42-4F1B-48FF-A1F4-CEFE59F238A5}" dt="2023-11-05T05:46:01.563" v="354" actId="553"/>
          <ac:spMkLst>
            <pc:docMk/>
            <pc:sldMk cId="46039718" sldId="1592"/>
            <ac:spMk id="18" creationId="{FCC6BD05-234A-6676-09AD-B4A0D0DED806}"/>
          </ac:spMkLst>
        </pc:spChg>
        <pc:spChg chg="add mod">
          <ac:chgData name="Sibel Sogukkanli" userId="033be79f8a08810b" providerId="LiveId" clId="{60DFEC42-4F1B-48FF-A1F4-CEFE59F238A5}" dt="2023-11-05T05:46:01.563" v="354" actId="553"/>
          <ac:spMkLst>
            <pc:docMk/>
            <pc:sldMk cId="46039718" sldId="1592"/>
            <ac:spMk id="19" creationId="{2C81DA06-0D81-B74A-E5C0-6449652E8C72}"/>
          </ac:spMkLst>
        </pc:spChg>
        <pc:spChg chg="add mod">
          <ac:chgData name="Sibel Sogukkanli" userId="033be79f8a08810b" providerId="LiveId" clId="{60DFEC42-4F1B-48FF-A1F4-CEFE59F238A5}" dt="2023-11-05T05:46:01.563" v="354" actId="553"/>
          <ac:spMkLst>
            <pc:docMk/>
            <pc:sldMk cId="46039718" sldId="1592"/>
            <ac:spMk id="20" creationId="{74351F9C-3D5C-E3A4-45AB-C3F698A9365E}"/>
          </ac:spMkLst>
        </pc:spChg>
        <pc:spChg chg="add mod">
          <ac:chgData name="Sibel Sogukkanli" userId="033be79f8a08810b" providerId="LiveId" clId="{60DFEC42-4F1B-48FF-A1F4-CEFE59F238A5}" dt="2023-11-05T05:46:01.563" v="354" actId="553"/>
          <ac:spMkLst>
            <pc:docMk/>
            <pc:sldMk cId="46039718" sldId="1592"/>
            <ac:spMk id="21" creationId="{E0428652-6420-67E6-36B0-900D31019297}"/>
          </ac:spMkLst>
        </pc:spChg>
        <pc:spChg chg="add mod">
          <ac:chgData name="Sibel Sogukkanli" userId="033be79f8a08810b" providerId="LiveId" clId="{60DFEC42-4F1B-48FF-A1F4-CEFE59F238A5}" dt="2023-11-05T05:46:01.563" v="354" actId="553"/>
          <ac:spMkLst>
            <pc:docMk/>
            <pc:sldMk cId="46039718" sldId="1592"/>
            <ac:spMk id="22" creationId="{BF6105E1-5D8D-3277-D434-0B761DF4AB10}"/>
          </ac:spMkLst>
        </pc:spChg>
        <pc:spChg chg="add mod">
          <ac:chgData name="Sibel Sogukkanli" userId="033be79f8a08810b" providerId="LiveId" clId="{60DFEC42-4F1B-48FF-A1F4-CEFE59F238A5}" dt="2023-11-05T05:45:13.937" v="353" actId="1076"/>
          <ac:spMkLst>
            <pc:docMk/>
            <pc:sldMk cId="46039718" sldId="1592"/>
            <ac:spMk id="23" creationId="{A2812308-70EE-CD21-937D-A5B6C077647B}"/>
          </ac:spMkLst>
        </pc:spChg>
        <pc:spChg chg="add mod">
          <ac:chgData name="Sibel Sogukkanli" userId="033be79f8a08810b" providerId="LiveId" clId="{60DFEC42-4F1B-48FF-A1F4-CEFE59F238A5}" dt="2023-11-05T05:45:13.937" v="353" actId="1076"/>
          <ac:spMkLst>
            <pc:docMk/>
            <pc:sldMk cId="46039718" sldId="1592"/>
            <ac:spMk id="24" creationId="{7DE14B70-65EA-F1BF-DFFD-46E23AE171D4}"/>
          </ac:spMkLst>
        </pc:spChg>
        <pc:spChg chg="add mod">
          <ac:chgData name="Sibel Sogukkanli" userId="033be79f8a08810b" providerId="LiveId" clId="{60DFEC42-4F1B-48FF-A1F4-CEFE59F238A5}" dt="2023-11-05T05:45:13.937" v="353" actId="1076"/>
          <ac:spMkLst>
            <pc:docMk/>
            <pc:sldMk cId="46039718" sldId="1592"/>
            <ac:spMk id="28" creationId="{F52E725E-9C05-30FF-A207-A06F1F09BB7A}"/>
          </ac:spMkLst>
        </pc:spChg>
        <pc:spChg chg="add del mod">
          <ac:chgData name="Sibel Sogukkanli" userId="033be79f8a08810b" providerId="LiveId" clId="{60DFEC42-4F1B-48FF-A1F4-CEFE59F238A5}" dt="2023-11-05T05:47:04.686" v="359" actId="478"/>
          <ac:spMkLst>
            <pc:docMk/>
            <pc:sldMk cId="46039718" sldId="1592"/>
            <ac:spMk id="29" creationId="{B4BF2014-B1EE-2F40-8FF1-C1EF58A5E5B7}"/>
          </ac:spMkLst>
        </pc:spChg>
        <pc:spChg chg="add del mod">
          <ac:chgData name="Sibel Sogukkanli" userId="033be79f8a08810b" providerId="LiveId" clId="{60DFEC42-4F1B-48FF-A1F4-CEFE59F238A5}" dt="2023-11-05T05:46:58.241" v="358" actId="21"/>
          <ac:spMkLst>
            <pc:docMk/>
            <pc:sldMk cId="46039718" sldId="1592"/>
            <ac:spMk id="30" creationId="{AC162EEE-F269-B248-7D34-13F75120B01D}"/>
          </ac:spMkLst>
        </pc:spChg>
        <pc:spChg chg="add mod">
          <ac:chgData name="Sibel Sogukkanli" userId="033be79f8a08810b" providerId="LiveId" clId="{60DFEC42-4F1B-48FF-A1F4-CEFE59F238A5}" dt="2023-11-05T05:47:05.693" v="360"/>
          <ac:spMkLst>
            <pc:docMk/>
            <pc:sldMk cId="46039718" sldId="1592"/>
            <ac:spMk id="31" creationId="{86663E85-4B48-4ACB-39DF-733057D05F09}"/>
          </ac:spMkLst>
        </pc:spChg>
        <pc:picChg chg="add del mod">
          <ac:chgData name="Sibel Sogukkanli" userId="033be79f8a08810b" providerId="LiveId" clId="{60DFEC42-4F1B-48FF-A1F4-CEFE59F238A5}" dt="2023-11-05T05:45:07.933" v="351" actId="478"/>
          <ac:picMkLst>
            <pc:docMk/>
            <pc:sldMk cId="46039718" sldId="1592"/>
            <ac:picMk id="5" creationId="{27F6D35F-1B06-62A8-31C3-E2FDAA6636E3}"/>
          </ac:picMkLst>
        </pc:picChg>
        <pc:picChg chg="add mod modCrop">
          <ac:chgData name="Sibel Sogukkanli" userId="033be79f8a08810b" providerId="LiveId" clId="{60DFEC42-4F1B-48FF-A1F4-CEFE59F238A5}" dt="2023-11-05T05:50:39.219" v="366" actId="1076"/>
          <ac:picMkLst>
            <pc:docMk/>
            <pc:sldMk cId="46039718" sldId="1592"/>
            <ac:picMk id="7" creationId="{B5871396-82D8-9019-95E3-E34FBA790D69}"/>
          </ac:picMkLst>
        </pc:picChg>
        <pc:picChg chg="add mod">
          <ac:chgData name="Sibel Sogukkanli" userId="033be79f8a08810b" providerId="LiveId" clId="{60DFEC42-4F1B-48FF-A1F4-CEFE59F238A5}" dt="2023-11-05T05:45:13.937" v="353" actId="1076"/>
          <ac:picMkLst>
            <pc:docMk/>
            <pc:sldMk cId="46039718" sldId="1592"/>
            <ac:picMk id="13" creationId="{1683459F-DBC3-8F33-940B-A6D9F9ACE85D}"/>
          </ac:picMkLst>
        </pc:picChg>
        <pc:cxnChg chg="add del">
          <ac:chgData name="Sibel Sogukkanli" userId="033be79f8a08810b" providerId="LiveId" clId="{60DFEC42-4F1B-48FF-A1F4-CEFE59F238A5}" dt="2023-11-05T05:38:44.556" v="230" actId="478"/>
          <ac:cxnSpMkLst>
            <pc:docMk/>
            <pc:sldMk cId="46039718" sldId="1592"/>
            <ac:cxnSpMk id="15" creationId="{4B1A1E0E-A706-2E60-9B4B-1A5A48EC5569}"/>
          </ac:cxnSpMkLst>
        </pc:cxnChg>
        <pc:cxnChg chg="add mod">
          <ac:chgData name="Sibel Sogukkanli" userId="033be79f8a08810b" providerId="LiveId" clId="{60DFEC42-4F1B-48FF-A1F4-CEFE59F238A5}" dt="2023-11-05T05:45:13.937" v="353" actId="1076"/>
          <ac:cxnSpMkLst>
            <pc:docMk/>
            <pc:sldMk cId="46039718" sldId="1592"/>
            <ac:cxnSpMk id="26" creationId="{28BCB5FE-FA77-44E4-65CE-72C0C14F9C4A}"/>
          </ac:cxnSpMkLst>
        </pc:cxnChg>
      </pc:sldChg>
    </pc:docChg>
  </pc:docChgLst>
  <pc:docChgLst>
    <pc:chgData name="Sibel Sogukkanli" userId="033be79f8a08810b" providerId="LiveId" clId="{570F79DA-BFEB-4521-AFD0-96C5421F0548}"/>
    <pc:docChg chg="modSld">
      <pc:chgData name="Sibel Sogukkanli" userId="033be79f8a08810b" providerId="LiveId" clId="{570F79DA-BFEB-4521-AFD0-96C5421F0548}" dt="2023-10-31T07:29:02.978" v="5" actId="20577"/>
      <pc:docMkLst>
        <pc:docMk/>
      </pc:docMkLst>
      <pc:sldChg chg="modSp">
        <pc:chgData name="Sibel Sogukkanli" userId="033be79f8a08810b" providerId="LiveId" clId="{570F79DA-BFEB-4521-AFD0-96C5421F0548}" dt="2023-10-31T07:29:02.978" v="5" actId="20577"/>
        <pc:sldMkLst>
          <pc:docMk/>
          <pc:sldMk cId="2193446854" sldId="315"/>
        </pc:sldMkLst>
        <pc:spChg chg="mod">
          <ac:chgData name="Sibel Sogukkanli" userId="033be79f8a08810b" providerId="LiveId" clId="{570F79DA-BFEB-4521-AFD0-96C5421F0548}" dt="2023-10-31T07:29:02.978" v="5" actId="20577"/>
          <ac:spMkLst>
            <pc:docMk/>
            <pc:sldMk cId="2193446854" sldId="315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162DD94-3913-4FD2-BBC4-57830D08287F}" type="datetimeFigureOut">
              <a:rPr lang="fa-IR" smtClean="0"/>
              <a:t>28/03/1446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44CDA70-C0F0-471B-8E3E-E20E274E677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7086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88271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n</a:t>
            </a:r>
            <a:r>
              <a:rPr lang="en-US" baseline="0" dirty="0"/>
              <a:t>^2 arcs, each arc can return to the que at most for d times, and we need d^2 for each arc consistency check : n^2*d*d^2 = n^2*d^3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  <a:br>
              <a:rPr lang="en-US" baseline="0" dirty="0"/>
            </a:br>
            <a:endParaRPr lang="en-US" baseline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333399"/>
                </a:solidFill>
              </a:rPr>
              <a:t>... اما تشخیص همه مشکلات احتمالی </a:t>
            </a:r>
            <a:r>
              <a:rPr lang="fa-IR" dirty="0">
                <a:solidFill>
                  <a:srgbClr val="FF0000"/>
                </a:solidFill>
              </a:rPr>
              <a:t>آینده</a:t>
            </a:r>
            <a:r>
              <a:rPr lang="fa-IR" dirty="0">
                <a:solidFill>
                  <a:srgbClr val="333399"/>
                </a:solidFill>
              </a:rPr>
              <a:t> </a:t>
            </a:r>
            <a:r>
              <a:rPr lang="en-US" dirty="0">
                <a:solidFill>
                  <a:srgbClr val="333399"/>
                </a:solidFill>
              </a:rPr>
              <a:t>NP-hard</a:t>
            </a:r>
            <a:r>
              <a:rPr lang="fa-IR" dirty="0">
                <a:solidFill>
                  <a:srgbClr val="333399"/>
                </a:solidFill>
              </a:rPr>
              <a:t> است - چرا؟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36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10244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333399"/>
                </a:solidFill>
              </a:rPr>
              <a:t>... اما تشخیص همه مشکلات احتمالی </a:t>
            </a:r>
            <a:r>
              <a:rPr lang="fa-IR" dirty="0">
                <a:solidFill>
                  <a:srgbClr val="FF0000"/>
                </a:solidFill>
              </a:rPr>
              <a:t>آینده</a:t>
            </a:r>
            <a:r>
              <a:rPr lang="fa-IR" dirty="0">
                <a:solidFill>
                  <a:srgbClr val="333399"/>
                </a:solidFill>
              </a:rPr>
              <a:t> </a:t>
            </a:r>
            <a:r>
              <a:rPr lang="en-US" dirty="0">
                <a:solidFill>
                  <a:srgbClr val="333399"/>
                </a:solidFill>
              </a:rPr>
              <a:t>NP-hard</a:t>
            </a:r>
            <a:r>
              <a:rPr lang="fa-IR" dirty="0">
                <a:solidFill>
                  <a:srgbClr val="333399"/>
                </a:solidFill>
              </a:rPr>
              <a:t> است - چرا؟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37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98796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38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66057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43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05726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46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426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آزمون هدف یک ساختار دارد و شبیه کتاب راهنمایی است که محدودیت‌هایی که بایستی برقرار باشند را توصیف می‌کند.</a:t>
            </a:r>
          </a:p>
          <a:p>
            <a:r>
              <a:rPr lang="en-US" dirty="0"/>
              <a:t>Before: states were nodes, no</a:t>
            </a:r>
            <a:r>
              <a:rPr lang="en-US" baseline="0" dirty="0"/>
              <a:t> structure, just a set, they could be anything</a:t>
            </a:r>
            <a:endParaRPr lang="en-US" dirty="0"/>
          </a:p>
          <a:p>
            <a:r>
              <a:rPr lang="en-US" dirty="0"/>
              <a:t>Goal test</a:t>
            </a:r>
            <a:r>
              <a:rPr lang="en-US" baseline="0" dirty="0"/>
              <a:t> – like a judge; just makes decisions; you don’t know how; </a:t>
            </a:r>
            <a:endParaRPr lang="en-US" dirty="0"/>
          </a:p>
          <a:p>
            <a:r>
              <a:rPr lang="en-US" dirty="0"/>
              <a:t>Now: 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  <a:p>
            <a:pPr algn="r"/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03655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want you to practice</a:t>
            </a:r>
            <a:r>
              <a:rPr lang="en-US" baseline="0" dirty="0"/>
              <a:t> formalizing real problems as search/</a:t>
            </a:r>
            <a:r>
              <a:rPr lang="en-US" baseline="0" dirty="0" err="1"/>
              <a:t>csp</a:t>
            </a:r>
            <a:r>
              <a:rPr lang="en-US" baseline="0" dirty="0"/>
              <a:t> problems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5609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01081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0=7, R=4, W=6, U=2, T=8, F=1; 867 + 867 = 1734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1280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9544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86081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25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72913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33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7403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8707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a-I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8018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2975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041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6312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7444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3256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0424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00">
                <a:solidFill>
                  <a:schemeClr val="bg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fld id="{E090F9AB-FE22-43E2-87A6-E09D14818F73}" type="slidenum">
              <a:rPr lang="fa-IR" smtClean="0"/>
              <a:pPr/>
              <a:t>‹#›</a:t>
            </a:fld>
            <a:endParaRPr lang="fa-IR" dirty="0"/>
          </a:p>
        </p:txBody>
      </p:sp>
      <p:cxnSp>
        <p:nvCxnSpPr>
          <p:cNvPr id="5" name="officeArt object" descr="Line"/>
          <p:cNvCxnSpPr/>
          <p:nvPr userDrawn="1"/>
        </p:nvCxnSpPr>
        <p:spPr>
          <a:xfrm>
            <a:off x="0" y="1062446"/>
            <a:ext cx="12192000" cy="2086"/>
          </a:xfrm>
          <a:prstGeom prst="line">
            <a:avLst/>
          </a:prstGeom>
          <a:noFill/>
          <a:ln w="38100" cap="flat">
            <a:solidFill>
              <a:srgbClr val="808080"/>
            </a:solidFill>
            <a:prstDash val="solid"/>
            <a:miter lim="400000"/>
          </a:ln>
          <a:effectLst/>
        </p:spPr>
      </p:cxn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fa-I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RANSans"/>
                <a:ea typeface="Arial Unicode MS"/>
                <a:cs typeface="Arial" panose="020B0604020202020204" pitchFamily="34" charset="0"/>
              </a:rPr>
              <a:t> </a:t>
            </a:r>
            <a:endParaRPr kumimoji="0" lang="ar-SA" alt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a-IR" sz="1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a-I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kumimoji="0" lang="en-US" altLang="fa-I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65956" y="152399"/>
            <a:ext cx="10860088" cy="862013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2400" b="1"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pPr lvl="0"/>
            <a:endParaRPr lang="fa-I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65956" y="1625600"/>
            <a:ext cx="10906284" cy="45513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07695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6590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4586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697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w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0.wmf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0.png"/><Relationship Id="rId10" Type="http://schemas.openxmlformats.org/officeDocument/2006/relationships/image" Target="../media/image58.png"/><Relationship Id="rId4" Type="http://schemas.openxmlformats.org/officeDocument/2006/relationships/image" Target="../media/image57.wmf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wmf"/><Relationship Id="rId7" Type="http://schemas.openxmlformats.org/officeDocument/2006/relationships/image" Target="../media/image9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tags" Target="../tags/tag3.xml"/><Relationship Id="rId7" Type="http://schemas.openxmlformats.org/officeDocument/2006/relationships/image" Target="../media/image170.png"/><Relationship Id="rId12" Type="http://schemas.openxmlformats.org/officeDocument/2006/relationships/image" Target="../media/image21.png"/><Relationship Id="rId2" Type="http://schemas.openxmlformats.org/officeDocument/2006/relationships/tags" Target="../tags/tag2.xml"/><Relationship Id="rId16" Type="http://schemas.openxmlformats.org/officeDocument/2006/relationships/image" Target="../media/image25.png"/><Relationship Id="rId1" Type="http://schemas.openxmlformats.org/officeDocument/2006/relationships/tags" Target="../tags/tag1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tags" Target="../tags/tag4.xml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71686-F0E9-B922-7A77-7E301EDC7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69" y="1764151"/>
            <a:ext cx="5105037" cy="360942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703EE5-9B9B-A406-E1A3-D251B1F533CB}"/>
              </a:ext>
            </a:extLst>
          </p:cNvPr>
          <p:cNvSpPr txBox="1">
            <a:spLocks/>
          </p:cNvSpPr>
          <p:nvPr/>
        </p:nvSpPr>
        <p:spPr>
          <a:xfrm>
            <a:off x="665956" y="415171"/>
            <a:ext cx="10860088" cy="862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3600" dirty="0">
                <a:solidFill>
                  <a:srgbClr val="0070C0"/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مبانی و کاربردهای هوش مصنوعی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5711C5-6AC7-48E7-45C8-28EDA0F7C337}"/>
              </a:ext>
            </a:extLst>
          </p:cNvPr>
          <p:cNvSpPr txBox="1">
            <a:spLocks/>
          </p:cNvSpPr>
          <p:nvPr/>
        </p:nvSpPr>
        <p:spPr>
          <a:xfrm>
            <a:off x="1524000" y="5013074"/>
            <a:ext cx="8820150" cy="3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000" dirty="0">
                <a:latin typeface="Vazir" panose="020B0604020202020204" pitchFamily="34" charset="-78"/>
                <a:cs typeface="Vazir" panose="020B0604020202020204" pitchFamily="34" charset="-78"/>
              </a:rPr>
              <a:t>مدرس: مهدی جوانمردی</a:t>
            </a:r>
          </a:p>
        </p:txBody>
      </p:sp>
      <p:pic>
        <p:nvPicPr>
          <p:cNvPr id="8" name="Picture 7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924C8799-705D-550C-0F3C-5743777978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5"/>
          <a:stretch/>
        </p:blipFill>
        <p:spPr>
          <a:xfrm>
            <a:off x="8020889" y="5373572"/>
            <a:ext cx="486617" cy="47287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B53129-584D-1760-6551-8970D28A3E5A}"/>
              </a:ext>
            </a:extLst>
          </p:cNvPr>
          <p:cNvSpPr txBox="1">
            <a:spLocks/>
          </p:cNvSpPr>
          <p:nvPr/>
        </p:nvSpPr>
        <p:spPr>
          <a:xfrm>
            <a:off x="3672228" y="5532489"/>
            <a:ext cx="4523694" cy="425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600" dirty="0">
                <a:latin typeface="Vazir" panose="020B0604020202020204" pitchFamily="34" charset="-78"/>
                <a:cs typeface="Vazir" panose="020B0604020202020204" pitchFamily="34" charset="-78"/>
              </a:rPr>
              <a:t>دانشکده مهندسی کامپیوتر دانشگاه صنعتی امیرکبیر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A230723-D5DF-A983-AFE3-A7148D6CB480}"/>
              </a:ext>
            </a:extLst>
          </p:cNvPr>
          <p:cNvSpPr txBox="1">
            <a:spLocks/>
          </p:cNvSpPr>
          <p:nvPr/>
        </p:nvSpPr>
        <p:spPr>
          <a:xfrm>
            <a:off x="4324991" y="6364885"/>
            <a:ext cx="3542017" cy="3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100" dirty="0">
                <a:solidFill>
                  <a:schemeClr val="bg1">
                    <a:lumMod val="50000"/>
                  </a:schemeClr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(الهام گرفته از محتوای درس هوش مصنوعی دانشگاه برکلی)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6936863-2C4D-B2E0-B922-B2E631FCF5B7}"/>
              </a:ext>
            </a:extLst>
          </p:cNvPr>
          <p:cNvSpPr txBox="1">
            <a:spLocks/>
          </p:cNvSpPr>
          <p:nvPr/>
        </p:nvSpPr>
        <p:spPr>
          <a:xfrm>
            <a:off x="1524000" y="1332245"/>
            <a:ext cx="9144000" cy="86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3600" dirty="0">
                <a:latin typeface="Vazir" panose="020B0604020202020204" pitchFamily="34" charset="-78"/>
                <a:cs typeface="Vazir" panose="020B0604020202020204" pitchFamily="34" charset="-78"/>
              </a:rPr>
              <a:t>مسائل </a:t>
            </a:r>
            <a:r>
              <a:rPr lang="fa-IR" sz="3600">
                <a:latin typeface="Vazir" panose="020B0604020202020204" pitchFamily="34" charset="-78"/>
                <a:cs typeface="Vazir" panose="020B0604020202020204" pitchFamily="34" charset="-78"/>
              </a:rPr>
              <a:t>ارضای محدودیت 1 </a:t>
            </a:r>
            <a:r>
              <a:rPr lang="fa-IR" sz="1800" dirty="0">
                <a:latin typeface="Vazir" panose="020B0604020202020204" pitchFamily="34" charset="-78"/>
                <a:cs typeface="Vazir" panose="020B0604020202020204" pitchFamily="34" charset="-78"/>
              </a:rPr>
              <a:t>(فصل 6.1 الی 6.5)</a:t>
            </a:r>
            <a:endParaRPr lang="fa-IR" sz="3600" dirty="0">
              <a:latin typeface="Vazir" panose="020B0604020202020204" pitchFamily="34" charset="-78"/>
              <a:cs typeface="Vazir" panose="020B0604020202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59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گراف محدودیت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19552" y="1499756"/>
            <a:ext cx="6906492" cy="33816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just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CSP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باینری: هر محدودیت (حداکثر) به دو متغیر مربوط می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شود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>
              <a:lnSpc>
                <a:spcPct val="150000"/>
              </a:lnSpc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 </a:t>
            </a:r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گراف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محدودیت باینری: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گره‌ها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متغیر هستند،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یال‌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ها محدودیت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ها را نشان می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دهند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. </a:t>
            </a:r>
          </a:p>
          <a:p>
            <a:pPr algn="just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الگوریتم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های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CSP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همه‌منظوره از ساختار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گراف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برای سرعت بخشیدن به جستجو استفاده می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کنند.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به عنوان مثال،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تاسمانی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(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T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یک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زیرمسئله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مستقل است!</a:t>
            </a:r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199" y="3190604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32604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اسکرین‌شات دموی </a:t>
            </a:r>
            <a:r>
              <a:rPr lang="en-US" dirty="0"/>
              <a:t>N</a:t>
            </a:r>
            <a:r>
              <a:rPr lang="fa-IR" dirty="0"/>
              <a:t> وزیر</a:t>
            </a:r>
            <a:endParaRPr lang="en-US" dirty="0"/>
          </a:p>
        </p:txBody>
      </p:sp>
      <p:pic>
        <p:nvPicPr>
          <p:cNvPr id="5" name="Picture 4" descr="Screen Shot 2014-08-10 at 12.13.01 PM 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334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رمزگذاری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9760" y="1409699"/>
            <a:ext cx="10906284" cy="4551363"/>
          </a:xfrm>
        </p:spPr>
        <p:txBody>
          <a:bodyPr/>
          <a:lstStyle/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متغیرها: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دامنه‌ها: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محدودیت‌ها: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 l="2014" t="2845"/>
          <a:stretch>
            <a:fillRect/>
          </a:stretch>
        </p:blipFill>
        <p:spPr bwMode="auto">
          <a:xfrm>
            <a:off x="4477658" y="1947192"/>
            <a:ext cx="1703294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10434" r="12475" b="13306"/>
          <a:stretch/>
        </p:blipFill>
        <p:spPr>
          <a:xfrm>
            <a:off x="165462" y="1217676"/>
            <a:ext cx="3857898" cy="3120356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 l="1343" t="1076"/>
          <a:stretch>
            <a:fillRect/>
          </a:stretch>
        </p:blipFill>
        <p:spPr bwMode="auto">
          <a:xfrm>
            <a:off x="2480770" y="3846917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1B94B-9E5D-B962-DFB4-CB23E03F58FC}"/>
                  </a:ext>
                </a:extLst>
              </p:cNvPr>
              <p:cNvSpPr txBox="1"/>
              <p:nvPr/>
            </p:nvSpPr>
            <p:spPr>
              <a:xfrm>
                <a:off x="7117076" y="2240696"/>
                <a:ext cx="28519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41B94B-9E5D-B962-DFB4-CB23E03F5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076" y="2240696"/>
                <a:ext cx="2851966" cy="369332"/>
              </a:xfrm>
              <a:prstGeom prst="rect">
                <a:avLst/>
              </a:prstGeom>
              <a:blipFill>
                <a:blip r:embed="rId6"/>
                <a:stretch>
                  <a:fillRect l="-2991" r="-149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CC93C8-A870-888A-4A40-EC0C1FC3B29F}"/>
                  </a:ext>
                </a:extLst>
              </p:cNvPr>
              <p:cNvSpPr txBox="1"/>
              <p:nvPr/>
            </p:nvSpPr>
            <p:spPr>
              <a:xfrm>
                <a:off x="7117076" y="3090609"/>
                <a:ext cx="29662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CC93C8-A870-888A-4A40-EC0C1FC3B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076" y="3090609"/>
                <a:ext cx="2966266" cy="369332"/>
              </a:xfrm>
              <a:prstGeom prst="rect">
                <a:avLst/>
              </a:prstGeom>
              <a:blipFill>
                <a:blip r:embed="rId7"/>
                <a:stretch>
                  <a:fillRect l="-4107" r="-4312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3EE706-A952-0AEC-2FC4-C45827E36AA8}"/>
                  </a:ext>
                </a:extLst>
              </p:cNvPr>
              <p:cNvSpPr txBox="1"/>
              <p:nvPr/>
            </p:nvSpPr>
            <p:spPr>
              <a:xfrm>
                <a:off x="7035423" y="5281378"/>
                <a:ext cx="47871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3EE706-A952-0AEC-2FC4-C45827E36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423" y="5281378"/>
                <a:ext cx="478711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BBCA1C-BB48-1A19-EBED-0543454DF1B2}"/>
                  </a:ext>
                </a:extLst>
              </p:cNvPr>
              <p:cNvSpPr txBox="1"/>
              <p:nvPr/>
            </p:nvSpPr>
            <p:spPr>
              <a:xfrm>
                <a:off x="6787005" y="3884893"/>
                <a:ext cx="32722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𝑎𝑙𝑙𝑑𝑖𝑓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BBCA1C-BB48-1A19-EBED-0543454D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005" y="3884893"/>
                <a:ext cx="3272270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77C6AD-1730-B068-243E-6CC3EF724D5D}"/>
                  </a:ext>
                </a:extLst>
              </p:cNvPr>
              <p:cNvSpPr txBox="1"/>
              <p:nvPr/>
            </p:nvSpPr>
            <p:spPr>
              <a:xfrm>
                <a:off x="6904473" y="4600597"/>
                <a:ext cx="28106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77C6AD-1730-B068-243E-6CC3EF72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473" y="4600597"/>
                <a:ext cx="2810669" cy="461665"/>
              </a:xfrm>
              <a:prstGeom prst="rect">
                <a:avLst/>
              </a:prstGeom>
              <a:blipFill>
                <a:blip r:embed="rId10"/>
                <a:stretch>
                  <a:fillRect l="-651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AB87F-56A8-F6DA-5952-7B05D8797D3F}"/>
              </a:ext>
            </a:extLst>
          </p:cNvPr>
          <p:cNvSpPr/>
          <p:nvPr/>
        </p:nvSpPr>
        <p:spPr>
          <a:xfrm>
            <a:off x="5886836" y="5095122"/>
            <a:ext cx="418327" cy="5397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91B89F-E78C-A2B6-74D3-55F146B2D314}"/>
              </a:ext>
            </a:extLst>
          </p:cNvPr>
          <p:cNvSpPr/>
          <p:nvPr/>
        </p:nvSpPr>
        <p:spPr>
          <a:xfrm>
            <a:off x="5795171" y="1820331"/>
            <a:ext cx="418327" cy="14973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3FC5BE-6D89-FF37-92CB-75140091C721}"/>
                  </a:ext>
                </a:extLst>
              </p:cNvPr>
              <p:cNvSpPr txBox="1"/>
              <p:nvPr/>
            </p:nvSpPr>
            <p:spPr>
              <a:xfrm>
                <a:off x="5322754" y="1326307"/>
                <a:ext cx="4905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3FC5BE-6D89-FF37-92CB-75140091C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754" y="1326307"/>
                <a:ext cx="49053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43320C-4F26-24F0-AF7F-F43A4767D557}"/>
              </a:ext>
            </a:extLst>
          </p:cNvPr>
          <p:cNvSpPr/>
          <p:nvPr/>
        </p:nvSpPr>
        <p:spPr>
          <a:xfrm>
            <a:off x="6902170" y="4549820"/>
            <a:ext cx="2759231" cy="5397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EF91B7-0BE5-D8B4-7478-40EAB99F7A03}"/>
              </a:ext>
            </a:extLst>
          </p:cNvPr>
          <p:cNvSpPr/>
          <p:nvPr/>
        </p:nvSpPr>
        <p:spPr>
          <a:xfrm>
            <a:off x="6902170" y="3869168"/>
            <a:ext cx="3066872" cy="5397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0EAA5D-6933-E3F0-8545-03ABBD14DE49}"/>
              </a:ext>
            </a:extLst>
          </p:cNvPr>
          <p:cNvSpPr/>
          <p:nvPr/>
        </p:nvSpPr>
        <p:spPr>
          <a:xfrm>
            <a:off x="4138525" y="3792908"/>
            <a:ext cx="538250" cy="5397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5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3" grpId="0"/>
      <p:bldP spid="8" grpId="0" animBg="1"/>
      <p:bldP spid="10" grpId="0" animBg="1"/>
      <p:bldP spid="16" grpId="0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سودوکو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180014" y="1409699"/>
                <a:ext cx="6346030" cy="4551363"/>
              </a:xfrm>
            </p:spPr>
            <p:txBody>
              <a:bodyPr>
                <a:normAutofit fontScale="92500"/>
              </a:bodyPr>
              <a:lstStyle/>
              <a:p>
                <a:pPr lvl="1">
                  <a:lnSpc>
                    <a:spcPct val="150000"/>
                  </a:lnSpc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700" dirty="0">
                    <a:solidFill>
                      <a:srgbClr val="333399"/>
                    </a:solidFill>
                  </a:rPr>
                  <a:t>متغیرها:</a:t>
                </a:r>
                <a:endParaRPr lang="en-US" sz="1700" dirty="0">
                  <a:solidFill>
                    <a:srgbClr val="333399"/>
                  </a:solidFill>
                </a:endParaRPr>
              </a:p>
              <a:p>
                <a:pPr marL="1200150" lvl="2" indent="-28575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700" dirty="0"/>
                  <a:t> هر مربع (خالی)</a:t>
                </a:r>
                <a:endParaRPr lang="en-US" sz="1700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700" dirty="0">
                    <a:solidFill>
                      <a:srgbClr val="333399"/>
                    </a:solidFill>
                  </a:rPr>
                  <a:t>دامنه‌ها:</a:t>
                </a:r>
              </a:p>
              <a:p>
                <a:pPr marL="1200150" lvl="2" indent="-28575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900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700" dirty="0">
                    <a:solidFill>
                      <a:srgbClr val="333399"/>
                    </a:solidFill>
                  </a:rPr>
                  <a:t>محدودیت‌ها:</a:t>
                </a:r>
              </a:p>
              <a:p>
                <a:pPr marL="1197864" lvl="2" indent="-28575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700" dirty="0"/>
                  <a:t>1 تا 9 متمایز(</a:t>
                </a:r>
                <a:r>
                  <a:rPr lang="en-US" sz="1700" dirty="0" err="1"/>
                  <a:t>alldiff</a:t>
                </a:r>
                <a:r>
                  <a:rPr lang="fa-IR" sz="1700" dirty="0"/>
                  <a:t>) برای هر ستون</a:t>
                </a:r>
              </a:p>
              <a:p>
                <a:pPr marL="1197864" lvl="2" indent="-28575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700" dirty="0"/>
                  <a:t>1 تا 9 متمایز برای هر سطر</a:t>
                </a:r>
              </a:p>
              <a:p>
                <a:pPr marL="1197864" lvl="2" indent="-28575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700" dirty="0"/>
                  <a:t>1 تا 9 متمایز برای هر ناحیه</a:t>
                </a:r>
                <a:endParaRPr lang="en-US" sz="1700" dirty="0"/>
              </a:p>
              <a:p>
                <a:pPr marL="457200" lvl="2">
                  <a:lnSpc>
                    <a:spcPct val="150000"/>
                  </a:lnSpc>
                </a:pPr>
                <a:r>
                  <a:rPr lang="fa-IR" sz="1700" dirty="0"/>
                  <a:t>(یا می‌تواند یک دسته از محدودیت‌های نابرابری دو به‌ دو داشته باشد)</a:t>
                </a:r>
              </a:p>
              <a:p>
                <a:pPr lvl="1">
                  <a:lnSpc>
                    <a:spcPct val="150000"/>
                  </a:lnSpc>
                </a:pPr>
                <a:endParaRPr lang="fa-IR" dirty="0"/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180014" y="1409699"/>
                <a:ext cx="6346030" cy="4551363"/>
              </a:xfrm>
              <a:blipFill>
                <a:blip r:embed="rId2"/>
                <a:stretch>
                  <a:fillRect b="-522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2701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11" name="Rectangle 10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" name="Straight Connector 11"/>
            <p:cNvCxnSpPr>
              <a:stCxn id="11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1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1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50"/>
          <p:cNvGrpSpPr>
            <a:grpSpLocks/>
          </p:cNvGrpSpPr>
          <p:nvPr/>
        </p:nvGrpSpPr>
        <p:grpSpPr bwMode="auto">
          <a:xfrm>
            <a:off x="4951413" y="3104158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2" name="Straight Connector 21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48"/>
          <p:cNvGrpSpPr>
            <a:grpSpLocks/>
          </p:cNvGrpSpPr>
          <p:nvPr/>
        </p:nvGrpSpPr>
        <p:grpSpPr bwMode="auto">
          <a:xfrm>
            <a:off x="4191000" y="1580158"/>
            <a:ext cx="1524000" cy="1828800"/>
            <a:chOff x="3276600" y="1676400"/>
            <a:chExt cx="1524000" cy="1828800"/>
          </a:xfrm>
        </p:grpSpPr>
        <p:sp>
          <p:nvSpPr>
            <p:cNvPr id="29" name="Rectangle 28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Connector 29"/>
            <p:cNvCxnSpPr>
              <a:stCxn id="29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8354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الگوریتم والتز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Waltz</a:t>
            </a:r>
            <a:r>
              <a:rPr lang="fa-IR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9760" y="1399308"/>
            <a:ext cx="10906284" cy="455136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الگوریتم والتز برای تفسیر ترسیم خطی چند وجهی‌های جامد به عنوان اجسام سه بعدی استفاده می‌شود.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یک نمونه اولیه از محاسبات هوش مصنوعی که به عنوان یک 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CSP</a:t>
            </a:r>
            <a:r>
              <a:rPr lang="fa-IR" dirty="0">
                <a:solidFill>
                  <a:srgbClr val="333399"/>
                </a:solidFill>
              </a:rPr>
              <a:t>مطرح شده است.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692" y="3030583"/>
            <a:ext cx="4711108" cy="260626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1" y="1889895"/>
            <a:ext cx="2413952" cy="2072505"/>
          </a:xfrm>
          <a:prstGeom prst="rect">
            <a:avLst/>
          </a:prstGeom>
        </p:spPr>
      </p:pic>
      <p:sp>
        <p:nvSpPr>
          <p:cNvPr id="15" name="Text Placeholder 3"/>
          <p:cNvSpPr txBox="1">
            <a:spLocks/>
          </p:cNvSpPr>
          <p:nvPr/>
        </p:nvSpPr>
        <p:spPr>
          <a:xfrm>
            <a:off x="772160" y="4249783"/>
            <a:ext cx="4095931" cy="18636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رویکرد:</a:t>
            </a:r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400" dirty="0"/>
              <a:t>هر تقاطع یک متغیر است.</a:t>
            </a:r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400" dirty="0"/>
              <a:t>تقاطع‌های مجاور محدودیت‌هایی را بر یکدیگر اعمال می‌کنند.</a:t>
            </a:r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400" dirty="0"/>
              <a:t>راه حل‌ها تفسیرهای سه بعدی قابل تحقق در دنیای فیزیکی هستند.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ACA62-B131-5270-F87C-66915546CC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8" r="67140" b="28485"/>
          <a:stretch/>
        </p:blipFill>
        <p:spPr>
          <a:xfrm>
            <a:off x="7611089" y="4427583"/>
            <a:ext cx="1970443" cy="1863679"/>
          </a:xfrm>
          <a:prstGeom prst="roundRect">
            <a:avLst>
              <a:gd name="adj" fmla="val 46055"/>
            </a:avLst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1712708-3358-774E-17F2-ED4B59C9A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4" b="13082"/>
          <a:stretch/>
        </p:blipFill>
        <p:spPr bwMode="auto">
          <a:xfrm>
            <a:off x="9473713" y="3106011"/>
            <a:ext cx="1970443" cy="2265318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DC05AE-C15C-8E4E-82A6-ED1E5C019C55}"/>
              </a:ext>
            </a:extLst>
          </p:cNvPr>
          <p:cNvSpPr/>
          <p:nvPr/>
        </p:nvSpPr>
        <p:spPr>
          <a:xfrm>
            <a:off x="7940289" y="4571207"/>
            <a:ext cx="161925" cy="104775"/>
          </a:xfrm>
          <a:prstGeom prst="rect">
            <a:avLst/>
          </a:prstGeom>
          <a:noFill/>
          <a:ln>
            <a:solidFill>
              <a:srgbClr val="75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810343-C3D0-A087-7C83-722120050F1D}"/>
              </a:ext>
            </a:extLst>
          </p:cNvPr>
          <p:cNvSpPr/>
          <p:nvPr/>
        </p:nvSpPr>
        <p:spPr>
          <a:xfrm>
            <a:off x="8134168" y="4675982"/>
            <a:ext cx="108336" cy="70643"/>
          </a:xfrm>
          <a:prstGeom prst="rect">
            <a:avLst/>
          </a:prstGeom>
          <a:noFill/>
          <a:ln>
            <a:solidFill>
              <a:srgbClr val="75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43BD4-CA97-18F8-B69D-63D5CE118E48}"/>
              </a:ext>
            </a:extLst>
          </p:cNvPr>
          <p:cNvSpPr/>
          <p:nvPr/>
        </p:nvSpPr>
        <p:spPr>
          <a:xfrm>
            <a:off x="8286568" y="4742657"/>
            <a:ext cx="73207" cy="51593"/>
          </a:xfrm>
          <a:prstGeom prst="rect">
            <a:avLst/>
          </a:prstGeom>
          <a:noFill/>
          <a:ln>
            <a:solidFill>
              <a:srgbClr val="75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34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انواع </a:t>
            </a:r>
            <a:r>
              <a:rPr lang="en-US" dirty="0"/>
              <a:t>CSP</a:t>
            </a:r>
            <a:r>
              <a:rPr lang="fa-IR" dirty="0"/>
              <a:t>ها و محدودیت‌ها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85" y="1455211"/>
            <a:ext cx="7151630" cy="50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56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انواع</a:t>
            </a:r>
            <a:r>
              <a:rPr lang="en-US" dirty="0"/>
              <a:t>CSP</a:t>
            </a:r>
            <a:r>
              <a:rPr lang="fa-IR" dirty="0"/>
              <a:t>‌ها</a:t>
            </a:r>
            <a:endParaRPr lang="fa-I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41171" y="1307970"/>
                <a:ext cx="8665030" cy="403187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ar-SA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م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تغیرهای گسسته</a:t>
                </a:r>
              </a:p>
              <a:p>
                <a:pPr marL="740664" lvl="1" indent="-285750" algn="r" rtl="1">
                  <a:spcAft>
                    <a:spcPts val="6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دامنه‌های متناهی</a:t>
                </a:r>
              </a:p>
              <a:p>
                <a:pPr marL="1197864" lvl="2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اندازه</a:t>
                </a:r>
                <a:r>
                  <a:rPr lang="en-US" sz="1500" i="1" dirty="0">
                    <a:latin typeface="Times New Roman" pitchFamily="18" charset="0"/>
                  </a:rPr>
                  <a:t> </a:t>
                </a:r>
                <a:r>
                  <a:rPr lang="en-US" i="1" dirty="0">
                    <a:latin typeface="Times New Roman" pitchFamily="18" charset="0"/>
                  </a:rPr>
                  <a:t>d</a:t>
                </a:r>
                <a:r>
                  <a:rPr lang="en-US" sz="1500" i="1" dirty="0">
                    <a:latin typeface="Times New Roman" pitchFamily="18" charset="0"/>
                  </a:rPr>
                  <a:t> </a:t>
                </a:r>
                <a:r>
                  <a:rPr lang="fa-IR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به معنای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 </a:t>
                </a: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 </a:t>
                </a:r>
                <a:r>
                  <a:rPr lang="fa-IR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تخصیص کامل است.</a:t>
                </a:r>
              </a:p>
              <a:p>
                <a:pPr marL="1197864" lvl="2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به عنوان مثال،</a:t>
                </a:r>
                <a:r>
                  <a:rPr lang="en-US" sz="1500" dirty="0"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CSP</a:t>
                </a:r>
                <a:r>
                  <a:rPr lang="fa-IR" sz="1500" dirty="0"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‌ها</a:t>
                </a:r>
                <a:r>
                  <a:rPr lang="fa-IR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ی بولی (</a:t>
                </a:r>
                <a:r>
                  <a:rPr lang="en-US" sz="1500" dirty="0"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Boolean</a:t>
                </a:r>
                <a:r>
                  <a:rPr lang="fa-IR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)، دارای صدق پذیری بولی </a:t>
                </a:r>
                <a:r>
                  <a:rPr lang="en-US" sz="1500" dirty="0"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NP-complete</a:t>
                </a:r>
                <a:r>
                  <a:rPr lang="en-US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)</a:t>
                </a:r>
                <a:r>
                  <a:rPr lang="fa-IR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)</a:t>
                </a: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دامنه‌های نامتناهی (اعداد صحیح، رشته‌ها و غیره)</a:t>
                </a:r>
              </a:p>
              <a:p>
                <a:pPr marL="1197864" lvl="2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به عنوان مثال، زمان‌بندی کار، متغیرها زمان شروع/پایان هر کار هستند.</a:t>
                </a:r>
              </a:p>
              <a:p>
                <a:pPr marL="1197864" lvl="2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5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محدودیت‌های خطی قابل حل، غیرخطی غیرقابل تعیین</a:t>
                </a:r>
                <a:endParaRPr lang="fa-IR" sz="1500" b="1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ar-SA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م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تغیرهای پیوسته</a:t>
                </a:r>
              </a:p>
              <a:p>
                <a:pPr marL="740664" lvl="1" indent="-285750" algn="r" rtl="1">
                  <a:lnSpc>
                    <a:spcPct val="150000"/>
                  </a:lnSpc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به عنوان مثال، زمان شروع/پایان رصدهای تلسکوپ هابل</a:t>
                </a: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محدودیت‌های خطی قابل حل در زمان چند جمله‌ای با روش‌های </a:t>
                </a:r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LP</a:t>
                </a:r>
                <a:endParaRPr lang="en-US" sz="1600" dirty="0">
                  <a:ln>
                    <a:noFill/>
                  </a:ln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Helvetica Neue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71" y="1307970"/>
                <a:ext cx="8665030" cy="4031873"/>
              </a:xfrm>
              <a:prstGeom prst="rect">
                <a:avLst/>
              </a:prstGeom>
              <a:blipFill>
                <a:blip r:embed="rId2"/>
                <a:stretch>
                  <a:fillRect t="-1362" r="-1195" b="-2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925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1" y="3193432"/>
            <a:ext cx="4876800" cy="34480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انواع محدودیت‌ها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936239" y="1307970"/>
            <a:ext cx="8569961" cy="50167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انواع محدودیت‌ها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محدودیت‌های یگانی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 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Unary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)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شامل یک متغیر منفرد (معادل کاهش دامنه‌ها) است، به عنوان مثال:</a:t>
            </a:r>
          </a:p>
          <a:p>
            <a:pPr marL="914400" lvl="1" algn="r" rtl="1">
              <a:spcAft>
                <a:spcPts val="1200"/>
              </a:spcAft>
            </a:pPr>
            <a:endParaRPr lang="fa-IR" sz="1600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محدودیت‌های دوتایی (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Binary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شامل جفت‌ متغیر است، به عنوان مثال:</a:t>
            </a:r>
            <a:endParaRPr lang="en-US" sz="1600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457200" marR="0" algn="r" rtl="1">
              <a:spcBef>
                <a:spcPts val="0"/>
              </a:spcBef>
              <a:spcAft>
                <a:spcPts val="1200"/>
              </a:spcAft>
            </a:pPr>
            <a:endParaRPr lang="fa-IR" sz="1600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محدودیت‌های مرتبه بالاتر(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N-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ary</a:t>
            </a:r>
            <a:r>
              <a:rPr lang="fa-IR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شامل 3 یا چند متغیر است:</a:t>
            </a:r>
          </a:p>
          <a:p>
            <a:pPr marL="832104" lvl="2" algn="r" rtl="1">
              <a:spcAft>
                <a:spcPts val="1200"/>
              </a:spcAft>
              <a:buSzPct val="150000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به عنوان مثال، محدودیت‌‎های ستون تعیین رمز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Cryptarithmetic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)</a:t>
            </a:r>
            <a:endParaRPr lang="fa-IR" sz="1600" b="1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ترجیحات (محدودیت‌های نرم):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به عنوان مثال، قرمز بهتر از سبز است.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اغلب با هزینه‌ای برای هر انتساب متغیر قابل نمایش است.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مسائل بهینه سازی دارای محدودیت را ارائه می‌دهد.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(تا زمانی که به شبکه‌ی بیز برسیم، این‌ها را نادیده می‌گیریم)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D3AAFF-2A5A-8B8E-2185-67CB6F060FA9}"/>
                  </a:ext>
                </a:extLst>
              </p:cNvPr>
              <p:cNvSpPr txBox="1"/>
              <p:nvPr/>
            </p:nvSpPr>
            <p:spPr>
              <a:xfrm>
                <a:off x="8715859" y="2256470"/>
                <a:ext cx="17034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D3AAFF-2A5A-8B8E-2185-67CB6F060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859" y="2256470"/>
                <a:ext cx="1703417" cy="369332"/>
              </a:xfrm>
              <a:prstGeom prst="rect">
                <a:avLst/>
              </a:prstGeom>
              <a:blipFill>
                <a:blip r:embed="rId3"/>
                <a:stretch>
                  <a:fillRect l="-4301" r="-465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D0D823-DE2E-43D2-C93F-61FE9CB88346}"/>
                  </a:ext>
                </a:extLst>
              </p:cNvPr>
              <p:cNvSpPr txBox="1"/>
              <p:nvPr/>
            </p:nvSpPr>
            <p:spPr>
              <a:xfrm>
                <a:off x="8539213" y="3070059"/>
                <a:ext cx="17034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D0D823-DE2E-43D2-C93F-61FE9CB88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213" y="3070059"/>
                <a:ext cx="1703417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29769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A802639-BD7B-45BF-AA0A-A3EDE74D387B}"/>
              </a:ext>
            </a:extLst>
          </p:cNvPr>
          <p:cNvGrpSpPr/>
          <p:nvPr/>
        </p:nvGrpSpPr>
        <p:grpSpPr>
          <a:xfrm>
            <a:off x="189634" y="3099168"/>
            <a:ext cx="4968154" cy="3172974"/>
            <a:chOff x="189634" y="3099168"/>
            <a:chExt cx="4968154" cy="317297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94D2CCC-0FB4-7AB6-A6A5-65E80C215B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433"/>
            <a:stretch/>
          </p:blipFill>
          <p:spPr bwMode="auto">
            <a:xfrm>
              <a:off x="1185864" y="3099168"/>
              <a:ext cx="3971924" cy="2777687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DB9FEB-9FA9-74E8-B38E-DEA876EAB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0" t="10434" r="31567" b="13306"/>
            <a:stretch/>
          </p:blipFill>
          <p:spPr>
            <a:xfrm>
              <a:off x="189634" y="3632497"/>
              <a:ext cx="2328905" cy="2639645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CSP</a:t>
            </a:r>
            <a:r>
              <a:rPr lang="fa-IR" dirty="0"/>
              <a:t>های دنیای واقعی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42858" y="1409699"/>
            <a:ext cx="10906284" cy="4551363"/>
          </a:xfr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مسائل</a:t>
            </a:r>
            <a:r>
              <a:rPr lang="ar-SA" dirty="0">
                <a:solidFill>
                  <a:srgbClr val="333399"/>
                </a:solidFill>
              </a:rPr>
              <a:t> برنامه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ریزی: به عنوان مثال، چه زمانی همه ما می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توانیم ملاقات کنیم؟</a:t>
            </a:r>
          </a:p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مسائل</a:t>
            </a:r>
            <a:r>
              <a:rPr lang="ar-SA" dirty="0">
                <a:solidFill>
                  <a:srgbClr val="333399"/>
                </a:solidFill>
              </a:rPr>
              <a:t> زمان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بندی: به عنوان مثال، کدام کلاس در چه زمانی و در کجا ارائه می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شود؟</a:t>
            </a:r>
          </a:p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م</a:t>
            </a:r>
            <a:r>
              <a:rPr lang="fa-IR" dirty="0">
                <a:solidFill>
                  <a:srgbClr val="333399"/>
                </a:solidFill>
              </a:rPr>
              <a:t>سائل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تخصیص</a:t>
            </a:r>
            <a:r>
              <a:rPr lang="ar-SA" dirty="0">
                <a:solidFill>
                  <a:srgbClr val="333399"/>
                </a:solidFill>
              </a:rPr>
              <a:t>: به عنوان مثال، چه کسی در چه کلاسی تدریس می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کند</a:t>
            </a:r>
            <a:r>
              <a:rPr lang="fa-IR" dirty="0">
                <a:solidFill>
                  <a:srgbClr val="333399"/>
                </a:solidFill>
              </a:rPr>
              <a:t>.</a:t>
            </a:r>
            <a:endParaRPr lang="ar-SA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پیکربندی سخت افزار</a:t>
            </a:r>
          </a:p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برنامه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ریزی حمل و نقل</a:t>
            </a:r>
          </a:p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برنامه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ریزی کارخانه</a:t>
            </a:r>
          </a:p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طر</a:t>
            </a:r>
            <a:r>
              <a:rPr lang="fa-IR" dirty="0">
                <a:solidFill>
                  <a:srgbClr val="333399"/>
                </a:solidFill>
              </a:rPr>
              <a:t>ا</a:t>
            </a:r>
            <a:r>
              <a:rPr lang="ar-SA" dirty="0">
                <a:solidFill>
                  <a:srgbClr val="333399"/>
                </a:solidFill>
              </a:rPr>
              <a:t>ح</a:t>
            </a:r>
            <a:r>
              <a:rPr lang="fa-IR" dirty="0">
                <a:solidFill>
                  <a:srgbClr val="333399"/>
                </a:solidFill>
              </a:rPr>
              <a:t>ی</a:t>
            </a:r>
            <a:r>
              <a:rPr lang="ar-SA" dirty="0">
                <a:solidFill>
                  <a:srgbClr val="333399"/>
                </a:solidFill>
              </a:rPr>
              <a:t> مدار</a:t>
            </a:r>
            <a:r>
              <a:rPr lang="fa-IR" dirty="0">
                <a:solidFill>
                  <a:srgbClr val="333399"/>
                </a:solidFill>
              </a:rPr>
              <a:t> الکتریکی</a:t>
            </a:r>
            <a:endParaRPr lang="ar-SA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تشخیص عیب</a:t>
            </a:r>
          </a:p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... خیلی بیشتر!</a:t>
            </a:r>
          </a:p>
          <a:p>
            <a:pPr marL="285750" indent="-28575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بسیاری از م</a:t>
            </a:r>
            <a:r>
              <a:rPr lang="fa-IR" dirty="0">
                <a:solidFill>
                  <a:srgbClr val="333399"/>
                </a:solidFill>
              </a:rPr>
              <a:t>سائل</a:t>
            </a:r>
            <a:r>
              <a:rPr lang="ar-SA" dirty="0">
                <a:solidFill>
                  <a:srgbClr val="333399"/>
                </a:solidFill>
              </a:rPr>
              <a:t> دنیای واقعی شامل متغیرها</a:t>
            </a:r>
            <a:r>
              <a:rPr lang="fa-IR" dirty="0">
                <a:solidFill>
                  <a:srgbClr val="333399"/>
                </a:solidFill>
              </a:rPr>
              <a:t>یی</a:t>
            </a:r>
            <a:r>
              <a:rPr lang="ar-SA" dirty="0">
                <a:solidFill>
                  <a:srgbClr val="333399"/>
                </a:solidFill>
              </a:rPr>
              <a:t> با </a:t>
            </a:r>
            <a:r>
              <a:rPr lang="fa-IR" dirty="0">
                <a:solidFill>
                  <a:srgbClr val="333399"/>
                </a:solidFill>
              </a:rPr>
              <a:t>مقادیر حقیقی </a:t>
            </a:r>
            <a:r>
              <a:rPr lang="ar-SA" dirty="0">
                <a:solidFill>
                  <a:srgbClr val="333399"/>
                </a:solidFill>
              </a:rPr>
              <a:t>هستند…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71214775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حل کردن </a:t>
            </a:r>
            <a:r>
              <a:rPr lang="en-US" dirty="0"/>
              <a:t>CSP</a:t>
            </a:r>
            <a:r>
              <a:rPr lang="fa-IR" dirty="0"/>
              <a:t>ها</a:t>
            </a:r>
            <a:endParaRPr lang="fa-IR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1" t="15322" r="9463" b="12681"/>
          <a:stretch/>
        </p:blipFill>
        <p:spPr>
          <a:xfrm>
            <a:off x="2538943" y="1523651"/>
            <a:ext cx="7709577" cy="483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121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896600" y="6356350"/>
            <a:ext cx="457200" cy="365125"/>
          </a:xfrm>
        </p:spPr>
        <p:txBody>
          <a:bodyPr/>
          <a:lstStyle/>
          <a:p>
            <a:pPr algn="ctr"/>
            <a:fld id="{E090F9AB-FE22-43E2-87A6-E09D14818F73}" type="slidenum">
              <a:rPr lang="fa-IR" smtClean="0"/>
              <a:pPr algn="ctr"/>
              <a:t>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36196" y="178089"/>
            <a:ext cx="8519608" cy="8620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مسائل ارضای محدودیت</a:t>
            </a:r>
            <a:b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</a:br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 (</a:t>
            </a:r>
            <a:r>
              <a:rPr lang="en-US" dirty="0">
                <a:latin typeface="Vazir" panose="020B0604020202020204" pitchFamily="34" charset="-78"/>
                <a:cs typeface="Vazir" panose="020B0604020202020204" pitchFamily="34" charset="-78"/>
              </a:rPr>
              <a:t>Constraint Satisfaction Problems</a:t>
            </a:r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7" t="9353" r="19057" b="12011"/>
          <a:stretch/>
        </p:blipFill>
        <p:spPr>
          <a:xfrm>
            <a:off x="630956" y="1227947"/>
            <a:ext cx="6607629" cy="5183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DCDD2-9F1A-936F-ACE3-2112C9A6F36F}"/>
              </a:ext>
            </a:extLst>
          </p:cNvPr>
          <p:cNvSpPr txBox="1"/>
          <p:nvPr/>
        </p:nvSpPr>
        <p:spPr>
          <a:xfrm>
            <a:off x="9132345" y="20529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400" dirty="0">
                <a:solidFill>
                  <a:srgbClr val="CFAC4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N</a:t>
            </a:r>
            <a:r>
              <a:rPr lang="fa-IR" sz="2400" dirty="0">
                <a:solidFill>
                  <a:srgbClr val="CFAC4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متغیر</a:t>
            </a:r>
            <a:endParaRPr lang="en-US" sz="2400" dirty="0">
              <a:solidFill>
                <a:srgbClr val="CFAC4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AFE40-9862-03C8-B079-CC999F6C8CBF}"/>
              </a:ext>
            </a:extLst>
          </p:cNvPr>
          <p:cNvSpPr txBox="1"/>
          <p:nvPr/>
        </p:nvSpPr>
        <p:spPr>
          <a:xfrm>
            <a:off x="9132345" y="25101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400" dirty="0">
                <a:solidFill>
                  <a:srgbClr val="CFAC4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D</a:t>
            </a:r>
            <a:r>
              <a:rPr lang="fa-IR" sz="2400" dirty="0">
                <a:solidFill>
                  <a:srgbClr val="CFAC4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دامنه</a:t>
            </a:r>
            <a:endParaRPr lang="en-US" sz="2400" dirty="0">
              <a:solidFill>
                <a:srgbClr val="CFAC4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28748-E7BD-C79A-4739-65A2A2B5F4C3}"/>
              </a:ext>
            </a:extLst>
          </p:cNvPr>
          <p:cNvSpPr txBox="1"/>
          <p:nvPr/>
        </p:nvSpPr>
        <p:spPr>
          <a:xfrm>
            <a:off x="9132345" y="29673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CFAC4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محدودیت‌ها</a:t>
            </a:r>
            <a:endParaRPr lang="en-US" sz="2400" dirty="0">
              <a:solidFill>
                <a:srgbClr val="CFAC4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AC46A-B455-FCC8-6CFE-D139FB928B93}"/>
              </a:ext>
            </a:extLst>
          </p:cNvPr>
          <p:cNvSpPr txBox="1"/>
          <p:nvPr/>
        </p:nvSpPr>
        <p:spPr>
          <a:xfrm>
            <a:off x="9108532" y="5168388"/>
            <a:ext cx="131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CFAC4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حالت‌ها</a:t>
            </a:r>
            <a:endParaRPr lang="en-US" sz="2400" dirty="0">
              <a:solidFill>
                <a:srgbClr val="CFAC4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E5280-287D-397B-581F-9F0B7DF3C375}"/>
              </a:ext>
            </a:extLst>
          </p:cNvPr>
          <p:cNvSpPr txBox="1"/>
          <p:nvPr/>
        </p:nvSpPr>
        <p:spPr>
          <a:xfrm>
            <a:off x="6283455" y="5168388"/>
            <a:ext cx="1725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CFAC4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آزمون هدف</a:t>
            </a:r>
            <a:endParaRPr lang="en-US" sz="2400" dirty="0">
              <a:solidFill>
                <a:srgbClr val="CFAC4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23D2F-2A01-99AE-843F-9290F2282044}"/>
              </a:ext>
            </a:extLst>
          </p:cNvPr>
          <p:cNvSpPr txBox="1"/>
          <p:nvPr/>
        </p:nvSpPr>
        <p:spPr>
          <a:xfrm>
            <a:off x="3828887" y="5168388"/>
            <a:ext cx="161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CFAC4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تابع پسین</a:t>
            </a:r>
            <a:endParaRPr lang="en-US" sz="2400" dirty="0">
              <a:solidFill>
                <a:srgbClr val="CFAC4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C0B9D-C61B-353F-C8F4-EDCCA009A65C}"/>
              </a:ext>
            </a:extLst>
          </p:cNvPr>
          <p:cNvSpPr txBox="1"/>
          <p:nvPr/>
        </p:nvSpPr>
        <p:spPr>
          <a:xfrm>
            <a:off x="8814026" y="581762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rgbClr val="C95D2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تخصیص جزئی</a:t>
            </a:r>
            <a:endParaRPr lang="en-US" dirty="0">
              <a:solidFill>
                <a:srgbClr val="C95D2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186E-9E61-DF89-90F0-6A7BB9A2AD7F}"/>
              </a:ext>
            </a:extLst>
          </p:cNvPr>
          <p:cNvSpPr txBox="1"/>
          <p:nvPr/>
        </p:nvSpPr>
        <p:spPr>
          <a:xfrm>
            <a:off x="6114015" y="5679121"/>
            <a:ext cx="204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rgbClr val="C95D2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تخصیص کامل،</a:t>
            </a:r>
            <a:br>
              <a:rPr lang="fa-IR" dirty="0">
                <a:solidFill>
                  <a:srgbClr val="C95D22"/>
                </a:solidFill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dirty="0">
                <a:solidFill>
                  <a:srgbClr val="C95D2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ارضای محدودیت‌ها</a:t>
            </a:r>
            <a:endParaRPr lang="en-US" dirty="0">
              <a:solidFill>
                <a:srgbClr val="C95D2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339F6-BCDD-E8E5-99DF-9D81D5985789}"/>
              </a:ext>
            </a:extLst>
          </p:cNvPr>
          <p:cNvSpPr txBox="1"/>
          <p:nvPr/>
        </p:nvSpPr>
        <p:spPr>
          <a:xfrm>
            <a:off x="3623197" y="5679121"/>
            <a:ext cx="195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rgbClr val="C95D2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تخصیص یک مقدار</a:t>
            </a:r>
            <a:br>
              <a:rPr lang="fa-IR" dirty="0">
                <a:solidFill>
                  <a:srgbClr val="C95D22"/>
                </a:solidFill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dirty="0">
                <a:solidFill>
                  <a:srgbClr val="C95D22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به یک متغیر </a:t>
            </a:r>
            <a:endParaRPr lang="en-US" dirty="0">
              <a:solidFill>
                <a:srgbClr val="C95D22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96814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6C44AF-5639-40CE-E60F-AE363CCDDC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1" t="15322" r="9463" b="12681"/>
          <a:stretch/>
        </p:blipFill>
        <p:spPr>
          <a:xfrm>
            <a:off x="554195" y="3981449"/>
            <a:ext cx="3439175" cy="21558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250350" y="72874"/>
            <a:ext cx="3691299" cy="862013"/>
          </a:xfrm>
        </p:spPr>
        <p:txBody>
          <a:bodyPr/>
          <a:lstStyle/>
          <a:p>
            <a:r>
              <a:rPr lang="fa-IR" dirty="0"/>
              <a:t>فرمول جستجوی استاندارد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Standard Search</a:t>
            </a:r>
            <a:r>
              <a:rPr lang="fa-IR" dirty="0"/>
              <a:t>)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92683" y="1503781"/>
            <a:ext cx="7845122" cy="41857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2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فرمول جستجوی استاندارد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CSP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ها</a:t>
            </a: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2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تعریف حالت: مقادیر اختصاص‌یافته تاکنون (تخصیص‌ جزئی متغیرها)</a:t>
            </a:r>
          </a:p>
          <a:p>
            <a:pPr marL="740664" lvl="1" indent="-285750" algn="r" rtl="1">
              <a:lnSpc>
                <a:spcPct val="20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حالت اولیه: هیچ مقداری به هیچ متغیری اختصاص نیافته است، { }</a:t>
            </a:r>
          </a:p>
          <a:p>
            <a:pPr marL="740664" lvl="1" indent="-285750" algn="r" rtl="1">
              <a:lnSpc>
                <a:spcPct val="20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تابع پسین: یک مقدار را به یک متغیر تخصیص نیافته اختصاص دهید</a:t>
            </a:r>
          </a:p>
          <a:p>
            <a:pPr marL="740664" lvl="1" indent="-285750" algn="r" rtl="1">
              <a:lnSpc>
                <a:spcPct val="20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آزمون هدف: همه متغیرها تخصیص یافته است (تخصیص کامل)</a:t>
            </a:r>
            <a:b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</a:b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و تخصیص صورت گرفته تمامی محدودیت‌ها را برآورده می‌کند</a:t>
            </a:r>
          </a:p>
          <a:p>
            <a:pPr marL="285750" indent="-285750" algn="r" rtl="1">
              <a:lnSpc>
                <a:spcPct val="2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ما با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یک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رویکرد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صریح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و ساده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‌ کار را 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شروع می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کنیم، سپس آن را بهبود می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بخشیم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021503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روش‌های جستجو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72425" y="1468846"/>
            <a:ext cx="338137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" rtl="1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BFS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چه کاری انجام می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دهد؟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1384F-DD42-FCD8-4243-B602864E0613}"/>
              </a:ext>
            </a:extLst>
          </p:cNvPr>
          <p:cNvSpPr txBox="1"/>
          <p:nvPr/>
        </p:nvSpPr>
        <p:spPr>
          <a:xfrm>
            <a:off x="3543300" y="163195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1CAD8-7085-E91F-D4C1-54811415DFB4}"/>
              </a:ext>
            </a:extLst>
          </p:cNvPr>
          <p:cNvSpPr txBox="1"/>
          <p:nvPr/>
        </p:nvSpPr>
        <p:spPr>
          <a:xfrm>
            <a:off x="571500" y="224155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{WA=g}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AD2F5-F969-70BC-1145-1C959175321B}"/>
              </a:ext>
            </a:extLst>
          </p:cNvPr>
          <p:cNvSpPr txBox="1"/>
          <p:nvPr/>
        </p:nvSpPr>
        <p:spPr>
          <a:xfrm>
            <a:off x="1943100" y="224155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{WA=r}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ED222-A6C3-62AE-C895-78A420325F6B}"/>
              </a:ext>
            </a:extLst>
          </p:cNvPr>
          <p:cNvSpPr txBox="1"/>
          <p:nvPr/>
        </p:nvSpPr>
        <p:spPr>
          <a:xfrm>
            <a:off x="4229100" y="224155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{NT=g}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01B0D-9485-98F5-6485-E6EBD0A156B0}"/>
              </a:ext>
            </a:extLst>
          </p:cNvPr>
          <p:cNvSpPr txBox="1"/>
          <p:nvPr/>
        </p:nvSpPr>
        <p:spPr>
          <a:xfrm>
            <a:off x="3009900" y="224155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06C82-0EBD-F98B-6ED5-420C3FBA7AE8}"/>
              </a:ext>
            </a:extLst>
          </p:cNvPr>
          <p:cNvSpPr txBox="1"/>
          <p:nvPr/>
        </p:nvSpPr>
        <p:spPr>
          <a:xfrm>
            <a:off x="5295900" y="224155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2" name="Rounded Rectangle 15">
            <a:extLst>
              <a:ext uri="{FF2B5EF4-FFF2-40B4-BE49-F238E27FC236}">
                <a16:creationId xmlns:a16="http://schemas.microsoft.com/office/drawing/2014/main" id="{4A6BA8E5-9977-ACAD-D9CF-895616B6AE22}"/>
              </a:ext>
            </a:extLst>
          </p:cNvPr>
          <p:cNvSpPr/>
          <p:nvPr/>
        </p:nvSpPr>
        <p:spPr>
          <a:xfrm>
            <a:off x="571500" y="2241550"/>
            <a:ext cx="61722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C7E21D11-746B-A06A-6D60-C6B2FCE25B82}"/>
              </a:ext>
            </a:extLst>
          </p:cNvPr>
          <p:cNvSpPr/>
          <p:nvPr/>
        </p:nvSpPr>
        <p:spPr>
          <a:xfrm>
            <a:off x="419100" y="3460750"/>
            <a:ext cx="70104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9C9C5B34-9F25-5C48-C212-B6F5D814839B}"/>
              </a:ext>
            </a:extLst>
          </p:cNvPr>
          <p:cNvSpPr/>
          <p:nvPr/>
        </p:nvSpPr>
        <p:spPr>
          <a:xfrm>
            <a:off x="188336" y="5670550"/>
            <a:ext cx="9679563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929631B-5951-DA18-76EC-8D039181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8332693" y="2584450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8813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روش‌های جستجو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3349" y="1468846"/>
            <a:ext cx="7240452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" rtl="1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BFS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چه کاری انجام می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دهد؟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 </a:t>
            </a: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" rtl="1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DFS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چه کاری انجام می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دهد؟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 </a:t>
            </a: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fa-IR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" rtl="1"/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just" rtl="1"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جستجوی ساده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چه مشکلاتی دارد؟</a:t>
            </a:r>
            <a:endParaRPr lang="en-US" dirty="0">
              <a:solidFill>
                <a:srgbClr val="333399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033" y="1828320"/>
            <a:ext cx="4256315" cy="371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2913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رنگ‌آمیزی دمو -- </a:t>
            </a:r>
            <a:r>
              <a:rPr lang="en-US" dirty="0"/>
              <a:t>DFS</a:t>
            </a:r>
            <a:endParaRPr lang="fa-IR" b="1" dirty="0"/>
          </a:p>
        </p:txBody>
      </p:sp>
      <p:pic>
        <p:nvPicPr>
          <p:cNvPr id="5" name="Coloring-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0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30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63313" y="112953"/>
            <a:ext cx="4065371" cy="862013"/>
          </a:xfrm>
        </p:spPr>
        <p:txBody>
          <a:bodyPr/>
          <a:lstStyle/>
          <a:p>
            <a:r>
              <a:rPr lang="fa-IR" dirty="0"/>
              <a:t>جستجوی عقبگرد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Backtracking Search</a:t>
            </a:r>
            <a:r>
              <a:rPr lang="fa-IR" dirty="0"/>
              <a:t>)</a:t>
            </a:r>
            <a:endParaRPr lang="fa-I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2" t="6674" r="6420" b="13736"/>
          <a:stretch/>
        </p:blipFill>
        <p:spPr>
          <a:xfrm>
            <a:off x="2926079" y="1400540"/>
            <a:ext cx="6339841" cy="484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250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r="7137"/>
          <a:stretch/>
        </p:blipFill>
        <p:spPr>
          <a:xfrm>
            <a:off x="0" y="3735988"/>
            <a:ext cx="3587932" cy="31220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5956" y="0"/>
            <a:ext cx="10860088" cy="11555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a-IR" dirty="0"/>
              <a:t>جستجوی عقبگرد (پس‌گرد)</a:t>
            </a:r>
            <a:br>
              <a:rPr lang="fa-IR" dirty="0"/>
            </a:br>
            <a:r>
              <a:rPr lang="en-US" dirty="0"/>
              <a:t>Backtrack search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19450" y="1307970"/>
                <a:ext cx="8286751" cy="540917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جستجوی عقبگرد یک الگوریتم ناآگاهانه پایه برای حل </a:t>
                </a:r>
                <a:r>
                  <a:rPr lang="en-US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CSP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ها است</a:t>
                </a:r>
              </a:p>
              <a:p>
                <a:pPr marL="285750" indent="-285750" algn="r" rtl="1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ایده 1: تعیین ترتیب مقداردهی متغیرها: یک متغیر در هر گام</a:t>
                </a:r>
              </a:p>
              <a:p>
                <a:pPr marL="740664" lvl="1" indent="-285750" algn="r" rtl="1">
                  <a:spcBef>
                    <a:spcPts val="50"/>
                  </a:spcBef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مقداردهی متغیرها جابه‌جایی پذیر است، بنابراین یک </a:t>
                </a:r>
                <a:r>
                  <a:rPr lang="fa-IR" sz="1600" b="1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ترتیب</a:t>
                </a: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 مشخص کنید.</a:t>
                </a: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Vazir" panose="020B0603030804020204" pitchFamily="34" charset="-78"/>
                  </a:rPr>
                  <a:t>یعنی</a:t>
                </a:r>
                <a14:m>
                  <m:oMath xmlns:m="http://schemas.openxmlformats.org/officeDocument/2006/math">
                    <m:r>
                      <a:rPr lang="fa-IR" sz="1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 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[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𝑊𝐴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𝑟𝑒𝑑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 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𝑡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h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𝑒𝑛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 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𝑁𝑇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𝑔𝑟𝑒𝑒𝑛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] </m:t>
                    </m:r>
                  </m:oMath>
                </a14:m>
                <a:r>
                  <a:rPr lang="fa-IR" sz="1600" dirty="0">
                    <a:solidFill>
                      <a:srgbClr val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با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[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𝑁𝑇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𝑔𝑟𝑒𝑒𝑛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 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𝑡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h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𝑒𝑛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 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𝑊𝐴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=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𝑟𝑒𝑑</m:t>
                    </m:r>
                    <m:r>
                      <a:rPr 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Vazir" panose="020B0603030804020204" pitchFamily="34" charset="-78"/>
                      </a:rPr>
                      <m:t>]</m:t>
                    </m:r>
                  </m:oMath>
                </a14:m>
                <a:r>
                  <a:rPr lang="fa-IR" sz="16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Vazir" panose="020B0603030804020204" pitchFamily="34" charset="-78"/>
                  </a:rPr>
                  <a:t> برابر است</a:t>
                </a:r>
                <a:endParaRPr lang="fa-IR" sz="1600" dirty="0">
                  <a:solidFill>
                    <a:srgbClr val="000000"/>
                  </a:solidFill>
                  <a:latin typeface="Vazir" panose="020B0603030804020204" pitchFamily="34" charset="-78"/>
                  <a:ea typeface="Helvetica Neue"/>
                  <a:cs typeface="Helvetica Neue"/>
                </a:endParaRP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در هر گام صرفا لازم است تا تخصیص مقدار به یک متغیر را در نظر بگیریم</a:t>
                </a: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Arial Unicode MS"/>
                    <a:cs typeface="Vazir" panose="020B0603030804020204" pitchFamily="34" charset="-78"/>
                  </a:rPr>
                  <a:t>بصورت شهودی: اندازه درخت را از </a:t>
                </a:r>
                <a:r>
                  <a:rPr lang="en-US" sz="1600" dirty="0">
                    <a:latin typeface="Helvetica Neue"/>
                    <a:ea typeface="Arial Unicode MS"/>
                    <a:cs typeface="Vazir" panose="020B0603030804020204" pitchFamily="34" charset="-78"/>
                  </a:rPr>
                  <a:t>(</a:t>
                </a:r>
                <a:r>
                  <a:rPr lang="en-US" sz="1600" dirty="0" err="1">
                    <a:latin typeface="Helvetica Neue"/>
                    <a:ea typeface="Arial Unicode MS"/>
                    <a:cs typeface="Vazir" panose="020B0603030804020204" pitchFamily="34" charset="-78"/>
                  </a:rPr>
                  <a:t>nd</a:t>
                </a:r>
                <a:r>
                  <a:rPr lang="en-US" sz="1600" dirty="0">
                    <a:latin typeface="Helvetica Neue"/>
                    <a:ea typeface="Arial Unicode MS"/>
                    <a:cs typeface="Vazir" panose="020B0603030804020204" pitchFamily="34" charset="-78"/>
                  </a:rPr>
                  <a:t>)</a:t>
                </a:r>
                <a:r>
                  <a:rPr lang="en-US" sz="1600" baseline="30000" dirty="0">
                    <a:latin typeface="Helvetica Neue"/>
                    <a:ea typeface="Arial Unicode MS"/>
                    <a:cs typeface="Vazir" panose="020B0603030804020204" pitchFamily="34" charset="-78"/>
                  </a:rPr>
                  <a:t>n</a:t>
                </a:r>
                <a:r>
                  <a:rPr lang="fa-IR" sz="1600" dirty="0">
                    <a:latin typeface="Helvetica Neue"/>
                    <a:ea typeface="Arial Unicode MS"/>
                    <a:cs typeface="Vazir" panose="020B0603030804020204" pitchFamily="34" charset="-78"/>
                  </a:rPr>
                  <a:t> به </a:t>
                </a:r>
                <a:r>
                  <a:rPr lang="en-US" sz="1600" dirty="0" err="1">
                    <a:latin typeface="Helvetica Neue"/>
                    <a:ea typeface="Arial Unicode MS"/>
                    <a:cs typeface="Vazir" panose="020B0603030804020204" pitchFamily="34" charset="-78"/>
                  </a:rPr>
                  <a:t>d</a:t>
                </a:r>
                <a:r>
                  <a:rPr lang="en-US" sz="1600" baseline="30000" dirty="0" err="1">
                    <a:latin typeface="Helvetica Neue"/>
                    <a:ea typeface="Arial Unicode MS"/>
                    <a:cs typeface="Vazir" panose="020B0603030804020204" pitchFamily="34" charset="-78"/>
                  </a:rPr>
                  <a:t>n</a:t>
                </a:r>
                <a:r>
                  <a:rPr lang="fa-IR" sz="1600" dirty="0">
                    <a:latin typeface="Helvetica Neue"/>
                    <a:ea typeface="Arial Unicode MS"/>
                    <a:cs typeface="Vazir" panose="020B0603030804020204" pitchFamily="34" charset="-78"/>
                  </a:rPr>
                  <a:t> هرس میکند</a:t>
                </a:r>
              </a:p>
              <a:p>
                <a:pPr marL="285750" indent="-285750" algn="r" rtl="1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ایده 2: محدودیت‌ها را در حین تخصیص، بررسی کنید</a:t>
                </a:r>
              </a:p>
              <a:p>
                <a:pPr marL="740664" lvl="1" indent="-285750" algn="r" rtl="1">
                  <a:spcBef>
                    <a:spcPts val="50"/>
                  </a:spcBef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تنها مقادیری را در نظر بگیرید که با تخصیص‌های قبلی مغایرت ندارند</a:t>
                </a:r>
                <a:endParaRPr lang="tr-TR" sz="1600" dirty="0">
                  <a:latin typeface="Helvetica Neue"/>
                  <a:ea typeface="Helvetica Neue"/>
                  <a:cs typeface="Vazir" panose="020B0603030804020204" pitchFamily="34" charset="-78"/>
                </a:endParaRPr>
              </a:p>
              <a:p>
                <a:pPr marL="740664" lvl="1" indent="-285750" algn="r" rtl="1">
                  <a:spcBef>
                    <a:spcPts val="50"/>
                  </a:spcBef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اگر مقدار بدون مغایرت وجود نداشت برگشت به عقب</a:t>
                </a: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ممکن است برای بررسی محدودیت‌ها، مقداری محاسبات انجام شود</a:t>
                </a:r>
              </a:p>
              <a:p>
                <a:pPr marL="740664" lvl="1" indent="-285750" algn="r" rtl="1">
                  <a:spcAft>
                    <a:spcPts val="1200"/>
                  </a:spcAft>
                  <a:buSzPct val="150000"/>
                  <a:buFont typeface="Arial" panose="020B0604020202020204" pitchFamily="34" charset="0"/>
                  <a:buChar char="•"/>
                </a:pPr>
                <a:r>
                  <a:rPr lang="fa-IR" sz="1600" dirty="0">
                    <a:latin typeface="Helvetica Neue"/>
                    <a:ea typeface="Helvetica Neue"/>
                    <a:cs typeface="Vazir" panose="020B0603030804020204" pitchFamily="34" charset="-78"/>
                  </a:rPr>
                  <a:t>"آزمون هدف افزایشی"</a:t>
                </a:r>
                <a:endParaRPr lang="fa-IR" sz="1600" dirty="0">
                  <a:solidFill>
                    <a:srgbClr val="333399"/>
                  </a:solidFill>
                  <a:latin typeface="Helvetica Neue"/>
                  <a:ea typeface="Arial Unicode MS"/>
                  <a:cs typeface="Vazir" panose="020B0603030804020204" pitchFamily="34" charset="-78"/>
                </a:endParaRPr>
              </a:p>
              <a:p>
                <a:pPr marL="285750" indent="-285750" algn="r" rtl="1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جستجوی اول عمق (</a:t>
                </a:r>
                <a:r>
                  <a:rPr lang="en-US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DFS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) با این دو بهبود </a:t>
                </a:r>
                <a:r>
                  <a:rPr lang="fa-IR" dirty="0">
                    <a:solidFill>
                      <a:srgbClr val="FF0000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جستجوی عقبگرد 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نامیده می‌شود</a:t>
                </a:r>
              </a:p>
              <a:p>
                <a:pPr marL="285750" indent="-285750" algn="r" rtl="1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می‌تواند</a:t>
                </a:r>
                <a:r>
                  <a:rPr lang="en-US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n</a:t>
                </a:r>
                <a:r>
                  <a:rPr lang="en-US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 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 وزیر را برای </a:t>
                </a:r>
                <a:r>
                  <a:rPr lang="en-US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 </a:t>
                </a:r>
                <a:r>
                  <a:rPr lang="en-US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  <a:sym typeface="Symbol" pitchFamily="18" charset="2"/>
                  </a:rPr>
                  <a:t></a:t>
                </a:r>
                <a:r>
                  <a:rPr lang="en-US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25 </a:t>
                </a:r>
                <a:r>
                  <a:rPr lang="fa-IR" dirty="0">
                    <a:solidFill>
                      <a:srgbClr val="333399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fa-IR" dirty="0">
                    <a:solidFill>
                      <a:srgbClr val="333399"/>
                    </a:solidFill>
                    <a:latin typeface="Helvetica Neue"/>
                    <a:ea typeface="Arial Unicode MS"/>
                    <a:cs typeface="Vazir" panose="020B0603030804020204" pitchFamily="34" charset="-78"/>
                  </a:rPr>
                  <a:t>حل کند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450" y="1307970"/>
                <a:ext cx="8286751" cy="5409173"/>
              </a:xfrm>
              <a:prstGeom prst="rect">
                <a:avLst/>
              </a:prstGeom>
              <a:blipFill>
                <a:blip r:embed="rId4"/>
                <a:stretch>
                  <a:fillRect t="-1015" r="-1250" b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446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رنگ‌آمیزی دمو -- عقبگرد</a:t>
            </a:r>
            <a:endParaRPr lang="fa-IR" b="1" dirty="0"/>
          </a:p>
        </p:txBody>
      </p:sp>
      <p:pic>
        <p:nvPicPr>
          <p:cNvPr id="6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 عقبگرد</a:t>
            </a:r>
            <a:endParaRPr lang="fa-I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2" t="6674" r="6420" b="13736"/>
          <a:stretch/>
        </p:blipFill>
        <p:spPr>
          <a:xfrm>
            <a:off x="6974569" y="2727895"/>
            <a:ext cx="4379231" cy="334374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39E46E-CA81-9760-06D2-E9520C20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4873" y="1592299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125FBFC-F9B8-B8B0-FF4A-957859385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983" t="1931"/>
          <a:stretch>
            <a:fillRect/>
          </a:stretch>
        </p:blipFill>
        <p:spPr bwMode="auto">
          <a:xfrm>
            <a:off x="2788198" y="1639829"/>
            <a:ext cx="3846420" cy="204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BD768AA-510A-8958-A0FB-027B9554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645" t="615"/>
          <a:stretch>
            <a:fillRect/>
          </a:stretch>
        </p:blipFill>
        <p:spPr bwMode="auto">
          <a:xfrm>
            <a:off x="1954079" y="1672291"/>
            <a:ext cx="4534647" cy="336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6" cstate="print"/>
          <a:srcRect l="578" t="520"/>
          <a:stretch>
            <a:fillRect/>
          </a:stretch>
        </p:blipFill>
        <p:spPr bwMode="auto">
          <a:xfrm>
            <a:off x="1087677" y="1672291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555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5956" y="136525"/>
            <a:ext cx="10860088" cy="862013"/>
          </a:xfrm>
        </p:spPr>
        <p:txBody>
          <a:bodyPr/>
          <a:lstStyle/>
          <a:p>
            <a:r>
              <a:rPr lang="fa-IR" dirty="0"/>
              <a:t>جستجوی عقبگرد</a:t>
            </a:r>
            <a:endParaRPr lang="fa-IR" b="1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1263528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838200" y="5362330"/>
            <a:ext cx="10004425" cy="1054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عقبگرد = </a:t>
            </a:r>
            <a:r>
              <a:rPr lang="en-US" dirty="0">
                <a:solidFill>
                  <a:srgbClr val="333399"/>
                </a:solidFill>
              </a:rPr>
              <a:t>DFS</a:t>
            </a:r>
            <a:r>
              <a:rPr lang="fa-IR" dirty="0">
                <a:solidFill>
                  <a:srgbClr val="333399"/>
                </a:solidFill>
              </a:rPr>
              <a:t> + مرتب‌سازی متغیرها (</a:t>
            </a:r>
            <a:r>
              <a:rPr lang="en-US" dirty="0">
                <a:solidFill>
                  <a:srgbClr val="333399"/>
                </a:solidFill>
              </a:rPr>
              <a:t>variable ordering</a:t>
            </a:r>
            <a:r>
              <a:rPr lang="fa-IR" dirty="0">
                <a:solidFill>
                  <a:srgbClr val="333399"/>
                </a:solidFill>
              </a:rPr>
              <a:t>) + شکست در هنگام مغایرت (</a:t>
            </a:r>
            <a:r>
              <a:rPr lang="en-US" dirty="0">
                <a:solidFill>
                  <a:srgbClr val="333399"/>
                </a:solidFill>
              </a:rPr>
              <a:t>fail-on-violation</a:t>
            </a:r>
            <a:r>
              <a:rPr lang="fa-IR" dirty="0">
                <a:solidFill>
                  <a:srgbClr val="333399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نقاط انتخاب / بهبود چه هستند؟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6FD250-8474-3FB3-B9E8-C863B4888288}"/>
              </a:ext>
            </a:extLst>
          </p:cNvPr>
          <p:cNvSpPr/>
          <p:nvPr/>
        </p:nvSpPr>
        <p:spPr>
          <a:xfrm>
            <a:off x="6172200" y="1600200"/>
            <a:ext cx="381000" cy="4476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8E96DA-AC85-0A39-C98F-3CEA7F34B803}"/>
              </a:ext>
            </a:extLst>
          </p:cNvPr>
          <p:cNvSpPr/>
          <p:nvPr/>
        </p:nvSpPr>
        <p:spPr>
          <a:xfrm>
            <a:off x="2590800" y="2600997"/>
            <a:ext cx="3848100" cy="2628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F058E1-58A9-D559-E3F4-F32FC1E05D17}"/>
              </a:ext>
            </a:extLst>
          </p:cNvPr>
          <p:cNvSpPr/>
          <p:nvPr/>
        </p:nvSpPr>
        <p:spPr>
          <a:xfrm>
            <a:off x="2590800" y="2863850"/>
            <a:ext cx="4298950" cy="2628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70A12D-458E-BDDF-671A-184BA3DA82C0}"/>
              </a:ext>
            </a:extLst>
          </p:cNvPr>
          <p:cNvSpPr/>
          <p:nvPr/>
        </p:nvSpPr>
        <p:spPr>
          <a:xfrm>
            <a:off x="3238500" y="3135556"/>
            <a:ext cx="3200400" cy="2814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07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بهبود عقبگرد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4389" y="1307970"/>
            <a:ext cx="7961812" cy="40741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ایده‌های همه‌منظوره بهبود قابل توجهی در سرعت یافتن راه‌حل به همراه دارند</a:t>
            </a:r>
            <a:endParaRPr lang="en-US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فیلتر کردن: </a:t>
            </a:r>
            <a:r>
              <a:rPr lang="fa-IR" dirty="0">
                <a:latin typeface="Helvetica Neue"/>
                <a:ea typeface="Arial Unicode MS"/>
                <a:cs typeface="Vazir" panose="020B0603030804020204" pitchFamily="34" charset="-78"/>
              </a:rPr>
              <a:t>آیا می‌توانیم شکست اجتناب ناپذیر را زود تشخیص دهیم؟</a:t>
            </a:r>
            <a:endParaRPr lang="en-US" dirty="0"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fa-IR" dirty="0">
              <a:solidFill>
                <a:srgbClr val="333399"/>
              </a:solidFill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مرتب‌سازی:</a:t>
            </a:r>
          </a:p>
          <a:p>
            <a:pPr marL="740664" lvl="2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کدام متغیر باید در مرحله بعد مقدار‌دهی شود؟</a:t>
            </a:r>
          </a:p>
          <a:p>
            <a:pPr marL="740664" lvl="2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مقادیر ممکن آن را به چه ترتیبی باید امتحان کرد؟</a:t>
            </a: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 </a:t>
            </a:r>
            <a:endParaRPr lang="en-US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marL="740664" lvl="2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ساختار: </a:t>
            </a:r>
            <a:r>
              <a:rPr lang="fa-IR" dirty="0">
                <a:latin typeface="Helvetica Neue"/>
                <a:ea typeface="Arial Unicode MS"/>
                <a:cs typeface="Vazir" panose="020B0603030804020204" pitchFamily="34" charset="-78"/>
              </a:rPr>
              <a:t>آیا می‌توانیم از ساختار مسئله بهره برداری کنیم؟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8" r="7137"/>
          <a:stretch/>
        </p:blipFill>
        <p:spPr>
          <a:xfrm>
            <a:off x="290945" y="3126669"/>
            <a:ext cx="4308764" cy="37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27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7200" b="9894"/>
          <a:stretch/>
        </p:blipFill>
        <p:spPr>
          <a:xfrm>
            <a:off x="1945810" y="1490416"/>
            <a:ext cx="3670517" cy="2690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4" y="4007319"/>
            <a:ext cx="4031903" cy="28506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b="1" dirty="0"/>
              <a:t>جستجو برای چه هدفی؟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1069" y="1336251"/>
            <a:ext cx="8157882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مفروضات در مورد جهان: </a:t>
            </a:r>
            <a:b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</a:br>
            <a:r>
              <a:rPr lang="fa-IR" sz="1600" dirty="0">
                <a:latin typeface="Helvetica Neue"/>
                <a:ea typeface="Arial Unicode MS"/>
                <a:cs typeface="Vazir" panose="020B0603030804020204" pitchFamily="34" charset="-78"/>
              </a:rPr>
              <a:t>تک</a:t>
            </a:r>
            <a:r>
              <a:rPr lang="ar-SA" sz="1600" dirty="0">
                <a:latin typeface="Helvetica Neue"/>
                <a:ea typeface="Arial Unicode MS"/>
                <a:cs typeface="Vazir" panose="020B0603030804020204" pitchFamily="34" charset="-78"/>
              </a:rPr>
              <a:t> عامل،</a:t>
            </a:r>
            <a:r>
              <a:rPr lang="fa-IR" sz="1600" dirty="0"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600" dirty="0">
                <a:latin typeface="Helvetica Neue"/>
                <a:ea typeface="Arial Unicode MS"/>
                <a:cs typeface="Vazir" panose="020B0603030804020204" pitchFamily="34" charset="-78"/>
              </a:rPr>
              <a:t>اقدامات </a:t>
            </a:r>
            <a:r>
              <a:rPr lang="fa-IR" sz="1600" dirty="0">
                <a:latin typeface="Helvetica Neue"/>
                <a:ea typeface="Arial Unicode MS"/>
                <a:cs typeface="Vazir" panose="020B0603030804020204" pitchFamily="34" charset="-78"/>
              </a:rPr>
              <a:t>ق</a:t>
            </a:r>
            <a:r>
              <a:rPr lang="ar-SA" sz="1600" dirty="0">
                <a:latin typeface="Helvetica Neue"/>
                <a:ea typeface="Arial Unicode MS"/>
                <a:cs typeface="Vazir" panose="020B0603030804020204" pitchFamily="34" charset="-78"/>
              </a:rPr>
              <a:t>طعی، حالت کاملا مشاهده</a:t>
            </a:r>
            <a:r>
              <a:rPr lang="fa-IR" sz="1600" dirty="0">
                <a:latin typeface="Helvetica Neue"/>
                <a:ea typeface="Arial Unicode MS"/>
                <a:cs typeface="Vazir" panose="020B0603030804020204" pitchFamily="34" charset="-78"/>
              </a:rPr>
              <a:t>‌پذیر</a:t>
            </a:r>
            <a:r>
              <a:rPr lang="ar-SA" sz="1600" dirty="0">
                <a:latin typeface="Helvetica Neue"/>
                <a:ea typeface="Arial Unicode MS"/>
                <a:cs typeface="Vazir" panose="020B0603030804020204" pitchFamily="34" charset="-78"/>
              </a:rPr>
              <a:t>، فضای حالت گسسته</a:t>
            </a:r>
            <a:endParaRPr lang="fa-IR" sz="1600" dirty="0"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800" dirty="0">
                <a:ln>
                  <a:noFill/>
                </a:ln>
                <a:solidFill>
                  <a:srgbClr val="333399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برنامه‌ریزی (</a:t>
            </a:r>
            <a: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planning</a:t>
            </a:r>
            <a:r>
              <a:rPr lang="fa-IR" sz="1800" dirty="0">
                <a:ln>
                  <a:noFill/>
                </a:ln>
                <a:solidFill>
                  <a:srgbClr val="333399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): دنباله‌ای از اقدامات</a:t>
            </a:r>
          </a:p>
          <a:p>
            <a:pPr marL="740664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مسیر رسیدن به هدف مهم است.</a:t>
            </a:r>
            <a:endParaRPr lang="en-US" sz="1600" dirty="0">
              <a:ln>
                <a:noFill/>
              </a:ln>
              <a:effectLst/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مسیرها عمق و هزینه متفاوتی دارند.</a:t>
            </a:r>
          </a:p>
          <a:p>
            <a:pPr marL="740664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هیوریستیک‌ها راهنمایی‌های مخصوصی برای مسئله ارائه می‌دهند.</a:t>
            </a:r>
            <a:endParaRPr lang="en-US" sz="1600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740664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283464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شناسایی (</a:t>
            </a:r>
            <a: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identification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): تخصیص مقادیر به متغیرها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خود هدف مهم است نه مسیر</a:t>
            </a:r>
            <a:endParaRPr lang="en-US" sz="1600" dirty="0">
              <a:latin typeface="Helvetica Neue"/>
              <a:ea typeface="Helvetica Neue"/>
              <a:cs typeface="Vazir" panose="020B0603030804020204" pitchFamily="34" charset="-78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معمولا همه مسیرهای هدف در عمق یکسان (برای برخی از فرمولاسیون‌ها)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مسائل ارضای محدودیت‌ (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CSP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) اختصاصاً برای مسائل شناسایی طراحی شده است</a:t>
            </a:r>
            <a:endParaRPr lang="en-US" dirty="0">
              <a:ln>
                <a:noFill/>
              </a:ln>
              <a:solidFill>
                <a:srgbClr val="333399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B08EB-1939-C01F-6DB8-0578C1E89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67" t="22222" r="30833" b="33333"/>
          <a:stretch/>
        </p:blipFill>
        <p:spPr>
          <a:xfrm>
            <a:off x="253049" y="4188179"/>
            <a:ext cx="2175667" cy="1611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A74857-766A-44AD-BAF5-8F58F17FF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49" y="1406805"/>
            <a:ext cx="2391803" cy="150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5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فیلتر کردن</a:t>
            </a:r>
            <a:endParaRPr lang="fa-I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" t="13301" r="13176" b="8328"/>
          <a:stretch/>
        </p:blipFill>
        <p:spPr>
          <a:xfrm>
            <a:off x="2261887" y="1314994"/>
            <a:ext cx="7668225" cy="50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1537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78594" y="86735"/>
            <a:ext cx="4481008" cy="8620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dirty="0"/>
              <a:t>فیلتر کردن: بررسی رو به جلو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Forward Checking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5956" y="1625600"/>
            <a:ext cx="10906284" cy="123081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فیلتر کردن: دامنه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ها</a:t>
            </a:r>
            <a:r>
              <a:rPr lang="fa-IR" dirty="0">
                <a:solidFill>
                  <a:srgbClr val="333399"/>
                </a:solidFill>
              </a:rPr>
              <a:t>ی</a:t>
            </a:r>
            <a:r>
              <a:rPr lang="ar-SA" dirty="0">
                <a:solidFill>
                  <a:srgbClr val="333399"/>
                </a:solidFill>
              </a:rPr>
              <a:t> متغیرهای </a:t>
            </a:r>
            <a:r>
              <a:rPr lang="fa-IR" dirty="0">
                <a:solidFill>
                  <a:srgbClr val="333399"/>
                </a:solidFill>
              </a:rPr>
              <a:t>تخصیص</a:t>
            </a:r>
            <a:r>
              <a:rPr lang="ar-SA" dirty="0">
                <a:solidFill>
                  <a:srgbClr val="333399"/>
                </a:solidFill>
              </a:rPr>
              <a:t> نیافته</a:t>
            </a:r>
            <a:r>
              <a:rPr lang="fa-IR" dirty="0">
                <a:solidFill>
                  <a:srgbClr val="333399"/>
                </a:solidFill>
              </a:rPr>
              <a:t> را</a:t>
            </a:r>
            <a:r>
              <a:rPr lang="ar-SA" dirty="0">
                <a:solidFill>
                  <a:srgbClr val="333399"/>
                </a:solidFill>
              </a:rPr>
              <a:t> ردیابی کنید و</a:t>
            </a:r>
            <a:r>
              <a:rPr lang="fa-IR" dirty="0">
                <a:solidFill>
                  <a:srgbClr val="333399"/>
                </a:solidFill>
              </a:rPr>
              <a:t> </a:t>
            </a:r>
            <a:r>
              <a:rPr lang="ar-SA" dirty="0">
                <a:solidFill>
                  <a:srgbClr val="333399"/>
                </a:solidFill>
              </a:rPr>
              <a:t>گزینه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های نامناسب را کنار </a:t>
            </a:r>
            <a:r>
              <a:rPr lang="fa-IR" dirty="0">
                <a:solidFill>
                  <a:srgbClr val="333399"/>
                </a:solidFill>
              </a:rPr>
              <a:t>بگذارید</a:t>
            </a:r>
            <a:endParaRPr lang="en-US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بررسی </a:t>
            </a:r>
            <a:r>
              <a:rPr lang="fa-IR" dirty="0">
                <a:solidFill>
                  <a:srgbClr val="333399"/>
                </a:solidFill>
              </a:rPr>
              <a:t>رو به جلو</a:t>
            </a:r>
            <a:r>
              <a:rPr lang="ar-SA" dirty="0">
                <a:solidFill>
                  <a:srgbClr val="333399"/>
                </a:solidFill>
              </a:rPr>
              <a:t>: </a:t>
            </a:r>
            <a:r>
              <a:rPr lang="fa-IR" dirty="0">
                <a:solidFill>
                  <a:srgbClr val="333399"/>
                </a:solidFill>
              </a:rPr>
              <a:t>خط زدن </a:t>
            </a:r>
            <a:r>
              <a:rPr lang="ar-SA" dirty="0">
                <a:solidFill>
                  <a:srgbClr val="333399"/>
                </a:solidFill>
              </a:rPr>
              <a:t>مقادیری که </a:t>
            </a:r>
            <a:r>
              <a:rPr lang="fa-IR" dirty="0">
                <a:solidFill>
                  <a:srgbClr val="333399"/>
                </a:solidFill>
              </a:rPr>
              <a:t>با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تخصیص‌شان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به تخصیص‌های فعلی </a:t>
            </a:r>
            <a:r>
              <a:rPr lang="ar-SA" dirty="0">
                <a:solidFill>
                  <a:srgbClr val="333399"/>
                </a:solidFill>
              </a:rPr>
              <a:t>محدودیت</a:t>
            </a:r>
            <a:r>
              <a:rPr lang="fa-IR" dirty="0">
                <a:solidFill>
                  <a:srgbClr val="333399"/>
                </a:solidFill>
              </a:rPr>
              <a:t>ی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نقض می‌شود از دامنه</a:t>
            </a:r>
            <a:endParaRPr lang="en-US" dirty="0">
              <a:solidFill>
                <a:srgbClr val="333399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t="35036" r="14557"/>
          <a:stretch>
            <a:fillRect/>
          </a:stretch>
        </p:blipFill>
        <p:spPr bwMode="auto">
          <a:xfrm>
            <a:off x="2514600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880" y="2457451"/>
            <a:ext cx="6057900" cy="1200150"/>
          </a:xfrm>
          <a:prstGeom prst="rect">
            <a:avLst/>
          </a:prstGeom>
        </p:spPr>
      </p:pic>
      <p:sp>
        <p:nvSpPr>
          <p:cNvPr id="7" name="Rectangle 29">
            <a:extLst>
              <a:ext uri="{FF2B5EF4-FFF2-40B4-BE49-F238E27FC236}">
                <a16:creationId xmlns:a16="http://schemas.microsoft.com/office/drawing/2014/main" id="{CCE0769E-BFCF-129D-F26F-F4277A8D7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091112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3EAEC1DE-DE29-8F76-CD96-9B1815401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636574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Rectangle 31">
            <a:extLst>
              <a:ext uri="{FF2B5EF4-FFF2-40B4-BE49-F238E27FC236}">
                <a16:creationId xmlns:a16="http://schemas.microsoft.com/office/drawing/2014/main" id="{4EE716BA-95E5-78DA-ACD0-4C264D8D2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Rectangle 32">
            <a:extLst>
              <a:ext uri="{FF2B5EF4-FFF2-40B4-BE49-F238E27FC236}">
                <a16:creationId xmlns:a16="http://schemas.microsoft.com/office/drawing/2014/main" id="{34B25A20-EB7C-FF7D-0437-1B1FD51F0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543" y="2457451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1" name="Rectangle 33">
            <a:extLst>
              <a:ext uri="{FF2B5EF4-FFF2-40B4-BE49-F238E27FC236}">
                <a16:creationId xmlns:a16="http://schemas.microsoft.com/office/drawing/2014/main" id="{D35B9740-CBD6-F9F8-1DD6-DD2BF06EF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413" y="2443162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26DA4EB4-A565-0A36-4175-EEDE41621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555" y="2401826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رنگ‌آمیزی دمو – عقبگرد با بررسی رو به جلو</a:t>
            </a:r>
            <a:endParaRPr lang="fa-IR" b="1" dirty="0"/>
          </a:p>
        </p:txBody>
      </p:sp>
      <p:pic>
        <p:nvPicPr>
          <p:cNvPr id="5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3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94180" y="69668"/>
            <a:ext cx="4449835" cy="8620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dirty="0"/>
              <a:t>فیلتر کردن: انتشار محدودیت (</a:t>
            </a:r>
            <a:r>
              <a:rPr lang="en-US" dirty="0"/>
              <a:t>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onstraint Propagation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5956" y="1468846"/>
            <a:ext cx="10906284" cy="473075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"</a:t>
            </a:r>
            <a:r>
              <a:rPr lang="ar-SA" dirty="0">
                <a:solidFill>
                  <a:srgbClr val="333399"/>
                </a:solidFill>
              </a:rPr>
              <a:t>بررسی </a:t>
            </a:r>
            <a:r>
              <a:rPr lang="fa-IR" dirty="0">
                <a:solidFill>
                  <a:srgbClr val="333399"/>
                </a:solidFill>
              </a:rPr>
              <a:t>رو به جلو"</a:t>
            </a:r>
            <a:r>
              <a:rPr lang="ar-SA" dirty="0">
                <a:solidFill>
                  <a:srgbClr val="333399"/>
                </a:solidFill>
              </a:rPr>
              <a:t> اطلاعات را از متغیرهای اختصاص‌یافته به متغیرهای اختصاص‌</a:t>
            </a:r>
            <a:r>
              <a:rPr lang="fa-IR" dirty="0">
                <a:solidFill>
                  <a:srgbClr val="333399"/>
                </a:solidFill>
              </a:rPr>
              <a:t>ن</a:t>
            </a:r>
            <a:r>
              <a:rPr lang="ar-SA" dirty="0">
                <a:solidFill>
                  <a:srgbClr val="333399"/>
                </a:solidFill>
              </a:rPr>
              <a:t>یافته </a:t>
            </a:r>
            <a:r>
              <a:rPr lang="fa-IR" dirty="0">
                <a:solidFill>
                  <a:srgbClr val="333399"/>
                </a:solidFill>
              </a:rPr>
              <a:t>انتشار می‌دهد</a:t>
            </a:r>
            <a:r>
              <a:rPr lang="ar-SA" dirty="0">
                <a:solidFill>
                  <a:srgbClr val="333399"/>
                </a:solidFill>
              </a:rPr>
              <a:t>، </a:t>
            </a:r>
            <a:br>
              <a:rPr lang="fa-IR" dirty="0">
                <a:solidFill>
                  <a:srgbClr val="333399"/>
                </a:solidFill>
              </a:rPr>
            </a:br>
            <a:r>
              <a:rPr lang="ar-SA" dirty="0">
                <a:solidFill>
                  <a:srgbClr val="333399"/>
                </a:solidFill>
              </a:rPr>
              <a:t>اما </a:t>
            </a:r>
            <a:r>
              <a:rPr lang="fa-IR" dirty="0">
                <a:solidFill>
                  <a:srgbClr val="333399"/>
                </a:solidFill>
              </a:rPr>
              <a:t>نمی‌تواند </a:t>
            </a:r>
            <a:r>
              <a:rPr lang="ar-SA" dirty="0">
                <a:solidFill>
                  <a:srgbClr val="333399"/>
                </a:solidFill>
              </a:rPr>
              <a:t>تشخی</a:t>
            </a:r>
            <a:r>
              <a:rPr lang="fa-IR" dirty="0">
                <a:solidFill>
                  <a:srgbClr val="333399"/>
                </a:solidFill>
              </a:rPr>
              <a:t>ص </a:t>
            </a:r>
            <a:r>
              <a:rPr lang="ar-SA" dirty="0">
                <a:solidFill>
                  <a:srgbClr val="333399"/>
                </a:solidFill>
              </a:rPr>
              <a:t>زودهنگام را برای </a:t>
            </a:r>
            <a:r>
              <a:rPr lang="fa-IR" dirty="0">
                <a:solidFill>
                  <a:srgbClr val="333399"/>
                </a:solidFill>
              </a:rPr>
              <a:t>تمام حالت‌های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شکست</a:t>
            </a:r>
            <a:r>
              <a:rPr lang="ar-SA" dirty="0">
                <a:solidFill>
                  <a:srgbClr val="333399"/>
                </a:solidFill>
              </a:rPr>
              <a:t>‌ها فراهم کند:</a:t>
            </a: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NT</a:t>
            </a:r>
            <a:r>
              <a:rPr lang="fa-IR" dirty="0">
                <a:solidFill>
                  <a:srgbClr val="333399"/>
                </a:solidFill>
              </a:rPr>
              <a:t> </a:t>
            </a:r>
            <a:r>
              <a:rPr lang="ar-SA" dirty="0">
                <a:solidFill>
                  <a:srgbClr val="333399"/>
                </a:solidFill>
              </a:rPr>
              <a:t>و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ar-SA" dirty="0">
                <a:solidFill>
                  <a:srgbClr val="333399"/>
                </a:solidFill>
              </a:rPr>
              <a:t>نمی</a:t>
            </a:r>
            <a:r>
              <a:rPr lang="fa-IR" dirty="0">
                <a:solidFill>
                  <a:srgbClr val="333399"/>
                </a:solidFill>
              </a:rPr>
              <a:t>‌</a:t>
            </a:r>
            <a:r>
              <a:rPr lang="ar-SA" dirty="0">
                <a:solidFill>
                  <a:srgbClr val="333399"/>
                </a:solidFill>
              </a:rPr>
              <a:t>توانند</a:t>
            </a:r>
            <a:r>
              <a:rPr lang="fa-IR" dirty="0">
                <a:solidFill>
                  <a:srgbClr val="333399"/>
                </a:solidFill>
              </a:rPr>
              <a:t> هر دو</a:t>
            </a:r>
            <a:r>
              <a:rPr lang="ar-SA" dirty="0">
                <a:solidFill>
                  <a:srgbClr val="333399"/>
                </a:solidFill>
              </a:rPr>
              <a:t> آبی باشند!</a:t>
            </a:r>
            <a:endParaRPr lang="fa-IR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چرا ما تاکنون این مشکل را تشخیص ندادیم؟</a:t>
            </a: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انتشار محدودیت: استدلال در مورد یک محدودیت از طریق محدودیت دیگر</a:t>
            </a:r>
            <a:endParaRPr lang="en-US" dirty="0">
              <a:solidFill>
                <a:srgbClr val="33339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2543175"/>
            <a:ext cx="84677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4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34BABA-7AF9-1F6E-4E78-696753354E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5" y="3265276"/>
            <a:ext cx="4728096" cy="33429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5956" y="1215618"/>
            <a:ext cx="10906284" cy="473075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یال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en-US" dirty="0">
                <a:solidFill>
                  <a:srgbClr val="333399"/>
                </a:solidFill>
              </a:rPr>
              <a:t> X </a:t>
            </a:r>
            <a:r>
              <a:rPr lang="en-US" dirty="0">
                <a:solidFill>
                  <a:srgbClr val="333399"/>
                </a:solidFill>
                <a:sym typeface="Symbol" pitchFamily="18" charset="2"/>
              </a:rPr>
              <a:t> </a:t>
            </a:r>
            <a:r>
              <a:rPr lang="en-US" dirty="0">
                <a:solidFill>
                  <a:srgbClr val="333399"/>
                </a:solidFill>
              </a:rPr>
              <a:t>Y </a:t>
            </a:r>
            <a:r>
              <a:rPr lang="ar-SA" dirty="0">
                <a:solidFill>
                  <a:srgbClr val="C00000"/>
                </a:solidFill>
              </a:rPr>
              <a:t>سازگار</a:t>
            </a:r>
            <a:r>
              <a:rPr lang="fa-IR" dirty="0">
                <a:solidFill>
                  <a:srgbClr val="C00000"/>
                </a:solidFill>
              </a:rPr>
              <a:t> (</a:t>
            </a:r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consistent</a:t>
            </a:r>
            <a:r>
              <a:rPr lang="fa-IR" dirty="0">
                <a:solidFill>
                  <a:srgbClr val="C00000"/>
                </a:solidFill>
              </a:rPr>
              <a:t>)</a:t>
            </a:r>
            <a:r>
              <a:rPr lang="ar-SA" dirty="0">
                <a:solidFill>
                  <a:srgbClr val="333399"/>
                </a:solidFill>
              </a:rPr>
              <a:t> است اگر</a:t>
            </a:r>
            <a:r>
              <a:rPr lang="fa-IR" dirty="0">
                <a:solidFill>
                  <a:srgbClr val="333399"/>
                </a:solidFill>
              </a:rPr>
              <a:t> و تنها اگر به ازای</a:t>
            </a:r>
            <a:r>
              <a:rPr lang="ar-SA" dirty="0">
                <a:solidFill>
                  <a:srgbClr val="333399"/>
                </a:solidFill>
              </a:rPr>
              <a:t> هر</a:t>
            </a:r>
            <a:r>
              <a:rPr lang="fa-IR" dirty="0">
                <a:solidFill>
                  <a:srgbClr val="333399"/>
                </a:solidFill>
              </a:rPr>
              <a:t> مقدار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en-US" dirty="0">
                <a:solidFill>
                  <a:srgbClr val="333399"/>
                </a:solidFill>
              </a:rPr>
              <a:t>x</a:t>
            </a:r>
            <a:r>
              <a:rPr lang="fa-IR" dirty="0">
                <a:solidFill>
                  <a:srgbClr val="333399"/>
                </a:solidFill>
              </a:rPr>
              <a:t> </a:t>
            </a:r>
            <a:r>
              <a:rPr lang="ar-SA" dirty="0">
                <a:solidFill>
                  <a:srgbClr val="333399"/>
                </a:solidFill>
              </a:rPr>
              <a:t>در د</a:t>
            </a:r>
            <a:r>
              <a:rPr lang="fa-IR" dirty="0">
                <a:solidFill>
                  <a:srgbClr val="333399"/>
                </a:solidFill>
              </a:rPr>
              <a:t>امنه تَه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fa-IR" dirty="0">
                <a:solidFill>
                  <a:srgbClr val="333399"/>
                </a:solidFill>
              </a:rPr>
              <a:t>)،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حداقل یک </a:t>
            </a:r>
            <a:r>
              <a:rPr lang="ar-SA" dirty="0">
                <a:solidFill>
                  <a:srgbClr val="333399"/>
                </a:solidFill>
              </a:rPr>
              <a:t>مقدار </a:t>
            </a:r>
            <a:r>
              <a:rPr lang="en-US" dirty="0">
                <a:solidFill>
                  <a:srgbClr val="333399"/>
                </a:solidFill>
              </a:rPr>
              <a:t>y </a:t>
            </a:r>
            <a:r>
              <a:rPr lang="fa-IR" dirty="0">
                <a:solidFill>
                  <a:srgbClr val="333399"/>
                </a:solidFill>
              </a:rPr>
              <a:t> </a:t>
            </a:r>
            <a:r>
              <a:rPr lang="ar-SA" dirty="0">
                <a:solidFill>
                  <a:srgbClr val="333399"/>
                </a:solidFill>
              </a:rPr>
              <a:t>در </a:t>
            </a:r>
            <a:r>
              <a:rPr lang="fa-IR" dirty="0">
                <a:solidFill>
                  <a:srgbClr val="333399"/>
                </a:solidFill>
              </a:rPr>
              <a:t>دامنه </a:t>
            </a:r>
            <a:r>
              <a:rPr lang="ar-SA" dirty="0">
                <a:solidFill>
                  <a:srgbClr val="333399"/>
                </a:solidFill>
              </a:rPr>
              <a:t>سر</a:t>
            </a:r>
            <a:r>
              <a:rPr lang="fa-IR" dirty="0">
                <a:solidFill>
                  <a:srgbClr val="333399"/>
                </a:solidFill>
              </a:rPr>
              <a:t>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  <a:r>
              <a:rPr lang="fa-IR" dirty="0">
                <a:solidFill>
                  <a:srgbClr val="333399"/>
                </a:solidFill>
              </a:rPr>
              <a:t>)</a:t>
            </a:r>
            <a:r>
              <a:rPr lang="ar-SA" dirty="0">
                <a:solidFill>
                  <a:srgbClr val="333399"/>
                </a:solidFill>
              </a:rPr>
              <a:t> وجود داشته باشد که </a:t>
            </a:r>
            <a:r>
              <a:rPr lang="fa-IR" dirty="0">
                <a:solidFill>
                  <a:srgbClr val="333399"/>
                </a:solidFill>
              </a:rPr>
              <a:t>بتواند </a:t>
            </a:r>
            <a:r>
              <a:rPr lang="ar-SA" dirty="0">
                <a:solidFill>
                  <a:srgbClr val="333399"/>
                </a:solidFill>
              </a:rPr>
              <a:t>بدون نقض محدودیت</a:t>
            </a:r>
            <a:r>
              <a:rPr lang="fa-IR" dirty="0">
                <a:solidFill>
                  <a:srgbClr val="333399"/>
                </a:solidFill>
              </a:rPr>
              <a:t>ی بین دو متغیر </a:t>
            </a:r>
            <a:r>
              <a:rPr lang="en-US" dirty="0">
                <a:solidFill>
                  <a:srgbClr val="333399"/>
                </a:solidFill>
              </a:rPr>
              <a:t>X</a:t>
            </a:r>
            <a:r>
              <a:rPr lang="fa-IR" dirty="0">
                <a:solidFill>
                  <a:srgbClr val="333399"/>
                </a:solidFill>
              </a:rPr>
              <a:t> و </a:t>
            </a:r>
            <a:r>
              <a:rPr lang="en-US" dirty="0">
                <a:solidFill>
                  <a:srgbClr val="333399"/>
                </a:solidFill>
              </a:rPr>
              <a:t>Y</a:t>
            </a:r>
            <a:r>
              <a:rPr lang="fa-IR" dirty="0">
                <a:solidFill>
                  <a:srgbClr val="333399"/>
                </a:solidFill>
              </a:rPr>
              <a:t>،</a:t>
            </a:r>
            <a:r>
              <a:rPr lang="ar-SA" dirty="0">
                <a:solidFill>
                  <a:srgbClr val="333399"/>
                </a:solidFill>
              </a:rPr>
              <a:t> اختصاص داده شود</a:t>
            </a: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اگر سازگاری وجود نداشت از تَه (</a:t>
            </a:r>
            <a:r>
              <a:rPr lang="en-US" dirty="0">
                <a:solidFill>
                  <a:srgbClr val="333399"/>
                </a:solidFill>
              </a:rPr>
              <a:t>X</a:t>
            </a:r>
            <a:r>
              <a:rPr lang="fa-IR" dirty="0">
                <a:solidFill>
                  <a:srgbClr val="333399"/>
                </a:solidFill>
              </a:rPr>
              <a:t>) مقدار ناسازگار را حذف کنید!</a:t>
            </a: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fa-IR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00B050"/>
                </a:solidFill>
              </a:rPr>
              <a:t>بررسی رو به جلو؟</a:t>
            </a:r>
            <a:br>
              <a:rPr lang="fa-IR" dirty="0">
                <a:solidFill>
                  <a:srgbClr val="333399"/>
                </a:solidFill>
              </a:rPr>
            </a:br>
            <a:r>
              <a:rPr lang="fa-IR" dirty="0">
                <a:solidFill>
                  <a:srgbClr val="333399"/>
                </a:solidFill>
              </a:rPr>
              <a:t>اعمال سازگاری یال‌هایی که به تخصیص جدید اشاره می‌کنند</a:t>
            </a:r>
            <a:endParaRPr lang="en-US" dirty="0">
              <a:solidFill>
                <a:srgbClr val="333399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56626" y="150184"/>
            <a:ext cx="2724944" cy="8620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dirty="0"/>
              <a:t>سازگاری یک یال (</a:t>
            </a:r>
            <a:r>
              <a:rPr lang="en-US" dirty="0"/>
              <a:t>Arc Consistency</a:t>
            </a:r>
            <a:r>
              <a:rPr lang="fa-IR" dirty="0"/>
              <a:t>)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17279C-E9A1-ED00-B05C-0522F18AC1D6}"/>
              </a:ext>
            </a:extLst>
          </p:cNvPr>
          <p:cNvGrpSpPr/>
          <p:nvPr/>
        </p:nvGrpSpPr>
        <p:grpSpPr>
          <a:xfrm>
            <a:off x="1429208" y="2147455"/>
            <a:ext cx="1738405" cy="1532824"/>
            <a:chOff x="1371600" y="2209800"/>
            <a:chExt cx="1738405" cy="1532824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A33F9E12-CDFC-F78F-8B87-BD5AD3D27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32086" t="992" r="53169" b="49403"/>
            <a:stretch>
              <a:fillRect/>
            </a:stretch>
          </p:blipFill>
          <p:spPr bwMode="auto">
            <a:xfrm>
              <a:off x="1371600" y="2209800"/>
              <a:ext cx="1676400" cy="1532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BB33E96C-85E2-0BAE-7CB6-A468054E64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5262" y="2698376"/>
              <a:ext cx="5921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WA</a:t>
              </a:r>
            </a:p>
          </p:txBody>
        </p:sp>
        <p:sp>
          <p:nvSpPr>
            <p:cNvPr id="23" name="Text Box 24">
              <a:extLst>
                <a:ext uri="{FF2B5EF4-FFF2-40B4-BE49-F238E27FC236}">
                  <a16:creationId xmlns:a16="http://schemas.microsoft.com/office/drawing/2014/main" id="{A5A93D11-27AB-0682-F582-4C3ADA1BB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7400" y="2800350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SA</a:t>
              </a:r>
            </a:p>
          </p:txBody>
        </p:sp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914E75E3-B7F8-D6FF-240B-C1F37EBFD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2469776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NT</a:t>
              </a: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1CD7EEEF-58BF-C141-F1CB-E51BB855F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2545976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Q</a:t>
              </a:r>
            </a:p>
          </p:txBody>
        </p:sp>
        <p:sp>
          <p:nvSpPr>
            <p:cNvPr id="26" name="Text Box 27">
              <a:extLst>
                <a:ext uri="{FF2B5EF4-FFF2-40B4-BE49-F238E27FC236}">
                  <a16:creationId xmlns:a16="http://schemas.microsoft.com/office/drawing/2014/main" id="{9FFC6894-51C4-3DA1-B7EA-D6F84548D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705" y="2944906"/>
              <a:ext cx="6223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>
                  <a:latin typeface="Calibri" pitchFamily="34" charset="0"/>
                </a:rPr>
                <a:t>NSW</a:t>
              </a:r>
            </a:p>
          </p:txBody>
        </p:sp>
        <p:sp>
          <p:nvSpPr>
            <p:cNvPr id="27" name="Text Box 28">
              <a:extLst>
                <a:ext uri="{FF2B5EF4-FFF2-40B4-BE49-F238E27FC236}">
                  <a16:creationId xmlns:a16="http://schemas.microsoft.com/office/drawing/2014/main" id="{8518B170-C17F-1C39-94E1-F4C784A7D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3970" y="3200401"/>
              <a:ext cx="6223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V</a:t>
              </a:r>
            </a:p>
          </p:txBody>
        </p:sp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C87956EE-D7ED-2DD3-BAF2-4748A4711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40" t="44061" r="14766" b="29301"/>
          <a:stretch>
            <a:fillRect/>
          </a:stretch>
        </p:blipFill>
        <p:spPr bwMode="auto">
          <a:xfrm>
            <a:off x="4016188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Freeform 16">
            <a:extLst>
              <a:ext uri="{FF2B5EF4-FFF2-40B4-BE49-F238E27FC236}">
                <a16:creationId xmlns:a16="http://schemas.microsoft.com/office/drawing/2014/main" id="{F4A30C57-9E59-5367-C2F5-5895EC3CF8FB}"/>
              </a:ext>
            </a:extLst>
          </p:cNvPr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5E80AF12-3365-7DD7-4E49-EA431D130C04}"/>
              </a:ext>
            </a:extLst>
          </p:cNvPr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 dirty="0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64B78BFB-0371-EE9F-8E97-4C710C3A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8680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سازگاری یال در کل</a:t>
            </a:r>
            <a:r>
              <a:rPr lang="en-US" dirty="0"/>
              <a:t>CSP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5956" y="1468846"/>
            <a:ext cx="10906284" cy="473075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یک </a:t>
            </a:r>
            <a:r>
              <a:rPr lang="fa-IR" dirty="0">
                <a:solidFill>
                  <a:srgbClr val="333399"/>
                </a:solidFill>
              </a:rPr>
              <a:t>مدل</a:t>
            </a:r>
            <a:r>
              <a:rPr lang="ar-SA" dirty="0">
                <a:solidFill>
                  <a:srgbClr val="333399"/>
                </a:solidFill>
              </a:rPr>
              <a:t> ساده از انتشار</a:t>
            </a:r>
            <a:r>
              <a:rPr lang="fa-IR" dirty="0">
                <a:solidFill>
                  <a:srgbClr val="333399"/>
                </a:solidFill>
              </a:rPr>
              <a:t> محدودیت، </a:t>
            </a:r>
            <a:r>
              <a:rPr lang="ar-SA" dirty="0">
                <a:solidFill>
                  <a:srgbClr val="333399"/>
                </a:solidFill>
              </a:rPr>
              <a:t>اطمینان حاصل می‌کند که </a:t>
            </a:r>
            <a:r>
              <a:rPr lang="fa-IR" dirty="0">
                <a:solidFill>
                  <a:srgbClr val="C00000"/>
                </a:solidFill>
              </a:rPr>
              <a:t>تمام</a:t>
            </a:r>
            <a:r>
              <a:rPr lang="ar-SA" dirty="0">
                <a:solidFill>
                  <a:srgbClr val="333399"/>
                </a:solidFill>
              </a:rPr>
              <a:t> </a:t>
            </a:r>
            <a:r>
              <a:rPr lang="fa-IR" dirty="0">
                <a:solidFill>
                  <a:srgbClr val="333399"/>
                </a:solidFill>
              </a:rPr>
              <a:t>یال‌</a:t>
            </a:r>
            <a:r>
              <a:rPr lang="ar-SA" dirty="0">
                <a:solidFill>
                  <a:srgbClr val="333399"/>
                </a:solidFill>
              </a:rPr>
              <a:t>ها سازگار هستند:</a:t>
            </a: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fa-IR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نکته مهم: اگر </a:t>
            </a:r>
            <a:r>
              <a:rPr lang="en-US" dirty="0">
                <a:solidFill>
                  <a:srgbClr val="333399"/>
                </a:solidFill>
              </a:rPr>
              <a:t>X</a:t>
            </a:r>
            <a:r>
              <a:rPr lang="fa-IR" dirty="0">
                <a:solidFill>
                  <a:srgbClr val="333399"/>
                </a:solidFill>
              </a:rPr>
              <a:t> مقداری را از دست داد، همسایگان </a:t>
            </a:r>
            <a:r>
              <a:rPr lang="en-US" dirty="0">
                <a:solidFill>
                  <a:srgbClr val="333399"/>
                </a:solidFill>
              </a:rPr>
              <a:t>X</a:t>
            </a:r>
            <a:r>
              <a:rPr lang="fa-IR" dirty="0">
                <a:solidFill>
                  <a:srgbClr val="333399"/>
                </a:solidFill>
              </a:rPr>
              <a:t> باید دوباره بررسی شوند!</a:t>
            </a: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"سازگاری یال"، شکست را زودتر از "بررسی رو به جلو" تشخیص می‌دهد</a:t>
            </a: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می‌تواند به عنوان یک پیش‌پردازنده یا بعد از هر تخصیص اجرا شود</a:t>
            </a: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ضعف اعمال سازگاری یال چیست؟</a:t>
            </a:r>
            <a:endParaRPr lang="en-US" dirty="0">
              <a:solidFill>
                <a:srgbClr val="333399"/>
              </a:solidFill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1282337" y="4804954"/>
            <a:ext cx="1905000" cy="64632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fa-IR" i="1" dirty="0">
                <a:latin typeface="Vazir" panose="020B0603030804020204" pitchFamily="34" charset="-78"/>
                <a:cs typeface="Vazir" panose="020B0603030804020204" pitchFamily="34" charset="-78"/>
              </a:rPr>
              <a:t>به یاد داشته باشید: حذف از تَه!</a:t>
            </a:r>
            <a:endParaRPr lang="en-US" i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53A801-5D2C-ABAC-B54D-26452A883E34}"/>
              </a:ext>
            </a:extLst>
          </p:cNvPr>
          <p:cNvGrpSpPr/>
          <p:nvPr/>
        </p:nvGrpSpPr>
        <p:grpSpPr>
          <a:xfrm>
            <a:off x="1282337" y="2363694"/>
            <a:ext cx="1756335" cy="1546412"/>
            <a:chOff x="914400" y="2339788"/>
            <a:chExt cx="1756335" cy="1546412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F948409C-9006-2AFE-439F-C6E07DEB5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53170" r="31245" b="49403"/>
            <a:stretch>
              <a:fillRect/>
            </a:stretch>
          </p:blipFill>
          <p:spPr bwMode="auto">
            <a:xfrm>
              <a:off x="914400" y="2339788"/>
              <a:ext cx="1752600" cy="1546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23">
              <a:extLst>
                <a:ext uri="{FF2B5EF4-FFF2-40B4-BE49-F238E27FC236}">
                  <a16:creationId xmlns:a16="http://schemas.microsoft.com/office/drawing/2014/main" id="{8EBA1082-A86A-206B-65D8-FC3AB1003F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062" y="2873188"/>
              <a:ext cx="5921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WA</a:t>
              </a:r>
            </a:p>
          </p:txBody>
        </p:sp>
        <p:sp>
          <p:nvSpPr>
            <p:cNvPr id="16" name="Text Box 24">
              <a:extLst>
                <a:ext uri="{FF2B5EF4-FFF2-40B4-BE49-F238E27FC236}">
                  <a16:creationId xmlns:a16="http://schemas.microsoft.com/office/drawing/2014/main" id="{44CA9C5C-3E52-A536-7501-70C291BB9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2949388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SA</a:t>
              </a:r>
            </a:p>
          </p:txBody>
        </p:sp>
        <p:sp>
          <p:nvSpPr>
            <p:cNvPr id="17" name="Text Box 25">
              <a:extLst>
                <a:ext uri="{FF2B5EF4-FFF2-40B4-BE49-F238E27FC236}">
                  <a16:creationId xmlns:a16="http://schemas.microsoft.com/office/drawing/2014/main" id="{F7C31A21-00C8-C50E-9C48-6E37F187F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2644588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NT</a:t>
              </a:r>
            </a:p>
          </p:txBody>
        </p:sp>
        <p:sp>
          <p:nvSpPr>
            <p:cNvPr id="18" name="Text Box 26">
              <a:extLst>
                <a:ext uri="{FF2B5EF4-FFF2-40B4-BE49-F238E27FC236}">
                  <a16:creationId xmlns:a16="http://schemas.microsoft.com/office/drawing/2014/main" id="{D67E2805-FC7B-396C-DF6E-624E0C49E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060" y="2711823"/>
              <a:ext cx="452438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Q</a:t>
              </a:r>
            </a:p>
          </p:txBody>
        </p:sp>
        <p:sp>
          <p:nvSpPr>
            <p:cNvPr id="19" name="Text Box 27">
              <a:extLst>
                <a:ext uri="{FF2B5EF4-FFF2-40B4-BE49-F238E27FC236}">
                  <a16:creationId xmlns:a16="http://schemas.microsoft.com/office/drawing/2014/main" id="{097A89D5-358B-7AFE-8CA2-189F9A987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435" y="3119718"/>
              <a:ext cx="6223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>
                  <a:latin typeface="Calibri" pitchFamily="34" charset="0"/>
                </a:rPr>
                <a:t>NSW</a:t>
              </a:r>
            </a:p>
          </p:txBody>
        </p:sp>
        <p:sp>
          <p:nvSpPr>
            <p:cNvPr id="20" name="Text Box 28">
              <a:extLst>
                <a:ext uri="{FF2B5EF4-FFF2-40B4-BE49-F238E27FC236}">
                  <a16:creationId xmlns:a16="http://schemas.microsoft.com/office/drawing/2014/main" id="{550F0BFC-6390-51AC-C289-F7FB8A2C7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4700" y="3348318"/>
              <a:ext cx="62230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>
                  <a:latin typeface="Calibri" pitchFamily="34" charset="0"/>
                </a:rPr>
                <a:t>V</a:t>
              </a:r>
            </a:p>
          </p:txBody>
        </p:sp>
      </p:grpSp>
      <p:pic>
        <p:nvPicPr>
          <p:cNvPr id="27" name="Picture 4">
            <a:extLst>
              <a:ext uri="{FF2B5EF4-FFF2-40B4-BE49-F238E27FC236}">
                <a16:creationId xmlns:a16="http://schemas.microsoft.com/office/drawing/2014/main" id="{7B7D3B4D-DF3C-4E81-6BF9-894B66A40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Freeform 13">
            <a:extLst>
              <a:ext uri="{FF2B5EF4-FFF2-40B4-BE49-F238E27FC236}">
                <a16:creationId xmlns:a16="http://schemas.microsoft.com/office/drawing/2014/main" id="{D23CD97F-D840-560D-75E7-2CDD6711962E}"/>
              </a:ext>
            </a:extLst>
          </p:cNvPr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BC32670E-B56B-8F73-89DF-B31E6FABB20F}"/>
              </a:ext>
            </a:extLst>
          </p:cNvPr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4BFDF2FC-50AB-DBFD-3DB6-36DCF38EB217}"/>
              </a:ext>
            </a:extLst>
          </p:cNvPr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4FCA707F-69EE-E2F1-440B-B61F48502541}"/>
              </a:ext>
            </a:extLst>
          </p:cNvPr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2" name="Rounded Rectangle 18">
            <a:extLst>
              <a:ext uri="{FF2B5EF4-FFF2-40B4-BE49-F238E27FC236}">
                <a16:creationId xmlns:a16="http://schemas.microsoft.com/office/drawing/2014/main" id="{0B2BE4E4-0E40-4314-CA4D-1E4FE56B7D2B}"/>
              </a:ext>
            </a:extLst>
          </p:cNvPr>
          <p:cNvSpPr/>
          <p:nvPr/>
        </p:nvSpPr>
        <p:spPr>
          <a:xfrm>
            <a:off x="78486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19">
            <a:extLst>
              <a:ext uri="{FF2B5EF4-FFF2-40B4-BE49-F238E27FC236}">
                <a16:creationId xmlns:a16="http://schemas.microsoft.com/office/drawing/2014/main" id="{A72D5483-0999-67C6-FCCA-DADF83CB1A14}"/>
              </a:ext>
            </a:extLst>
          </p:cNvPr>
          <p:cNvSpPr/>
          <p:nvPr/>
        </p:nvSpPr>
        <p:spPr>
          <a:xfrm>
            <a:off x="83058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CB2A6509-C06E-28BC-B498-FA9555D9124B}"/>
              </a:ext>
            </a:extLst>
          </p:cNvPr>
          <p:cNvSpPr/>
          <p:nvPr/>
        </p:nvSpPr>
        <p:spPr>
          <a:xfrm>
            <a:off x="102108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46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1" grpId="0" animBg="1"/>
      <p:bldP spid="32" grpId="0" animBg="1"/>
      <p:bldP spid="33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اعمال سازگاری یال در یک </a:t>
            </a:r>
            <a:r>
              <a:rPr lang="en-US" dirty="0"/>
              <a:t>CSP</a:t>
            </a:r>
            <a:endParaRPr lang="fa-I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3"/>
              <p:cNvSpPr txBox="1">
                <a:spLocks/>
              </p:cNvSpPr>
              <p:nvPr/>
            </p:nvSpPr>
            <p:spPr>
              <a:xfrm>
                <a:off x="1114425" y="5362308"/>
                <a:ext cx="9128125" cy="1054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1pPr>
                <a:lvl2pPr marL="4572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</a:rPr>
                  <a:t>زمان اجرا: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baseline="30000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33399"/>
                    </a:solidFill>
                  </a:rPr>
                  <a:t>، </a:t>
                </a:r>
                <a:r>
                  <a:rPr lang="fa-IR" dirty="0">
                    <a:solidFill>
                      <a:srgbClr val="333399"/>
                    </a:solidFill>
                  </a:rPr>
                  <a:t>می‌تواند به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baseline="30000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dirty="0">
                    <a:solidFill>
                      <a:srgbClr val="333399"/>
                    </a:solidFill>
                  </a:rPr>
                  <a:t> کاهش یابد </a:t>
                </a:r>
                <a:r>
                  <a:rPr lang="fa-IR" sz="1200" dirty="0">
                    <a:solidFill>
                      <a:srgbClr val="333399"/>
                    </a:solidFill>
                  </a:rPr>
                  <a:t>(</a:t>
                </a:r>
                <a:r>
                  <a:rPr lang="en-US" sz="1200" dirty="0"/>
                  <a:t>AC-4 algorithm (Mohr and Henderson, 1986)</a:t>
                </a:r>
                <a:r>
                  <a:rPr lang="fa-IR" sz="1200" dirty="0">
                    <a:solidFill>
                      <a:srgbClr val="3333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5362308"/>
                <a:ext cx="9128125" cy="1054367"/>
              </a:xfrm>
              <a:prstGeom prst="rect">
                <a:avLst/>
              </a:prstGeom>
              <a:blipFill>
                <a:blip r:embed="rId3"/>
                <a:stretch>
                  <a:fillRect t="-6358" r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54300" y="118872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895198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553F7-7FD1-4ED9-5318-C87123A6B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5375" y="4948576"/>
            <a:ext cx="2743200" cy="365125"/>
          </a:xfrm>
        </p:spPr>
        <p:txBody>
          <a:bodyPr/>
          <a:lstStyle/>
          <a:p>
            <a:fld id="{E090F9AB-FE22-43E2-87A6-E09D14818F73}" type="slidenum">
              <a:rPr lang="fa-IR" smtClean="0"/>
              <a:pPr/>
              <a:t>37</a:t>
            </a:fld>
            <a:endParaRPr lang="fa-I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5425A-9394-7D99-8E42-93489855A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مرتبه زمانی </a:t>
            </a:r>
            <a:r>
              <a:rPr lang="en-US" dirty="0"/>
              <a:t>AC-3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3B624-EA43-633D-DE5A-546C42375B5C}"/>
                  </a:ext>
                </a:extLst>
              </p:cNvPr>
              <p:cNvSpPr txBox="1"/>
              <p:nvPr/>
            </p:nvSpPr>
            <p:spPr>
              <a:xfrm>
                <a:off x="420938" y="1718997"/>
                <a:ext cx="5550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Check consistency for an arc between two variables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63B624-EA43-633D-DE5A-546C4237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" y="1718997"/>
                <a:ext cx="5550750" cy="369332"/>
              </a:xfrm>
              <a:prstGeom prst="rect">
                <a:avLst/>
              </a:prstGeom>
              <a:blipFill>
                <a:blip r:embed="rId3"/>
                <a:stretch>
                  <a:fillRect l="-87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871396-82D8-9019-95E3-E34FBA790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240" t="44061" r="71238" b="29301"/>
          <a:stretch/>
        </p:blipFill>
        <p:spPr bwMode="auto">
          <a:xfrm>
            <a:off x="6322981" y="1339716"/>
            <a:ext cx="21299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25AEF8B1-668A-FF26-909D-60C7C55544DC}"/>
              </a:ext>
            </a:extLst>
          </p:cNvPr>
          <p:cNvSpPr/>
          <p:nvPr/>
        </p:nvSpPr>
        <p:spPr>
          <a:xfrm rot="16200000">
            <a:off x="7805617" y="1706413"/>
            <a:ext cx="151578" cy="986926"/>
          </a:xfrm>
          <a:prstGeom prst="leftBrace">
            <a:avLst>
              <a:gd name="adj1" fmla="val 4652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126CD06-16C8-3963-4094-EA288838572B}"/>
              </a:ext>
            </a:extLst>
          </p:cNvPr>
          <p:cNvSpPr/>
          <p:nvPr/>
        </p:nvSpPr>
        <p:spPr>
          <a:xfrm rot="16200000">
            <a:off x="6740655" y="1706413"/>
            <a:ext cx="151578" cy="986926"/>
          </a:xfrm>
          <a:prstGeom prst="leftBrace">
            <a:avLst>
              <a:gd name="adj1" fmla="val 4652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C8C62E-56F4-CCFC-1609-641388EFBF5C}"/>
                  </a:ext>
                </a:extLst>
              </p:cNvPr>
              <p:cNvSpPr txBox="1"/>
              <p:nvPr/>
            </p:nvSpPr>
            <p:spPr>
              <a:xfrm>
                <a:off x="6322981" y="2275665"/>
                <a:ext cx="986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C8C62E-56F4-CCFC-1609-641388EFB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81" y="2275665"/>
                <a:ext cx="986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21A84F-DE24-D0D3-3F07-247545BE3254}"/>
                  </a:ext>
                </a:extLst>
              </p:cNvPr>
              <p:cNvSpPr txBox="1"/>
              <p:nvPr/>
            </p:nvSpPr>
            <p:spPr>
              <a:xfrm>
                <a:off x="7387943" y="2275665"/>
                <a:ext cx="986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21A84F-DE24-D0D3-3F07-247545BE3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943" y="2275665"/>
                <a:ext cx="9869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683459F-DBC3-8F33-940B-A6D9F9AC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40" t="44061" r="14766" b="29301"/>
          <a:stretch>
            <a:fillRect/>
          </a:stretch>
        </p:blipFill>
        <p:spPr bwMode="auto">
          <a:xfrm>
            <a:off x="6322984" y="2794857"/>
            <a:ext cx="5520266" cy="66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Freeform 13">
            <a:extLst>
              <a:ext uri="{FF2B5EF4-FFF2-40B4-BE49-F238E27FC236}">
                <a16:creationId xmlns:a16="http://schemas.microsoft.com/office/drawing/2014/main" id="{FCC6BD05-234A-6676-09AD-B4A0D0DED806}"/>
              </a:ext>
            </a:extLst>
          </p:cNvPr>
          <p:cNvSpPr>
            <a:spLocks/>
          </p:cNvSpPr>
          <p:nvPr/>
        </p:nvSpPr>
        <p:spPr bwMode="auto">
          <a:xfrm flipH="1">
            <a:off x="10358817" y="3444901"/>
            <a:ext cx="1176867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2C81DA06-0D81-B74A-E5C0-6449652E8C72}"/>
              </a:ext>
            </a:extLst>
          </p:cNvPr>
          <p:cNvSpPr>
            <a:spLocks/>
          </p:cNvSpPr>
          <p:nvPr/>
        </p:nvSpPr>
        <p:spPr bwMode="auto">
          <a:xfrm flipH="1">
            <a:off x="9636756" y="3444901"/>
            <a:ext cx="1898928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74351F9C-3D5C-E3A4-45AB-C3F698A9365E}"/>
              </a:ext>
            </a:extLst>
          </p:cNvPr>
          <p:cNvSpPr>
            <a:spLocks/>
          </p:cNvSpPr>
          <p:nvPr/>
        </p:nvSpPr>
        <p:spPr bwMode="auto">
          <a:xfrm flipH="1">
            <a:off x="8830873" y="3444901"/>
            <a:ext cx="2704811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E0428652-6420-67E6-36B0-900D31019297}"/>
              </a:ext>
            </a:extLst>
          </p:cNvPr>
          <p:cNvSpPr>
            <a:spLocks/>
          </p:cNvSpPr>
          <p:nvPr/>
        </p:nvSpPr>
        <p:spPr bwMode="auto">
          <a:xfrm flipH="1">
            <a:off x="7881409" y="3444901"/>
            <a:ext cx="3654275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BF6105E1-5D8D-3277-D434-0B761DF4AB10}"/>
              </a:ext>
            </a:extLst>
          </p:cNvPr>
          <p:cNvSpPr>
            <a:spLocks/>
          </p:cNvSpPr>
          <p:nvPr/>
        </p:nvSpPr>
        <p:spPr bwMode="auto">
          <a:xfrm flipH="1">
            <a:off x="6816444" y="3444901"/>
            <a:ext cx="471924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812308-70EE-CD21-937D-A5B6C077647B}"/>
                  </a:ext>
                </a:extLst>
              </p:cNvPr>
              <p:cNvSpPr txBox="1"/>
              <p:nvPr/>
            </p:nvSpPr>
            <p:spPr>
              <a:xfrm>
                <a:off x="8452909" y="3884123"/>
                <a:ext cx="986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812308-70EE-CD21-937D-A5B6C077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909" y="3884123"/>
                <a:ext cx="9869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E14B70-65EA-F1BF-DFFD-46E23AE171D4}"/>
                  </a:ext>
                </a:extLst>
              </p:cNvPr>
              <p:cNvSpPr txBox="1"/>
              <p:nvPr/>
            </p:nvSpPr>
            <p:spPr>
              <a:xfrm>
                <a:off x="8452909" y="4724935"/>
                <a:ext cx="9869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E14B70-65EA-F1BF-DFFD-46E23AE17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909" y="4724935"/>
                <a:ext cx="9869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BCB5FE-FA77-44E4-65CE-72C0C14F9C4A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8946372" y="4253455"/>
            <a:ext cx="0" cy="47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2E725E-9C05-30FF-A207-A06F1F09BB7A}"/>
                  </a:ext>
                </a:extLst>
              </p:cNvPr>
              <p:cNvSpPr txBox="1"/>
              <p:nvPr/>
            </p:nvSpPr>
            <p:spPr>
              <a:xfrm>
                <a:off x="420938" y="3059668"/>
                <a:ext cx="5800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Number of arcs to be checked during arc consistency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2E725E-9C05-30FF-A207-A06F1F09B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" y="3059668"/>
                <a:ext cx="5800562" cy="369332"/>
              </a:xfrm>
              <a:prstGeom prst="rect">
                <a:avLst/>
              </a:prstGeom>
              <a:blipFill>
                <a:blip r:embed="rId9"/>
                <a:stretch>
                  <a:fillRect l="-84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 Placeholder 3">
                <a:extLst>
                  <a:ext uri="{FF2B5EF4-FFF2-40B4-BE49-F238E27FC236}">
                    <a16:creationId xmlns:a16="http://schemas.microsoft.com/office/drawing/2014/main" id="{86663E85-4B48-4ACB-39DF-733057D05F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6825" y="5514708"/>
                <a:ext cx="9128125" cy="1054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1pPr>
                <a:lvl2pPr marL="4572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2pPr>
                <a:lvl3pPr marL="9144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3pPr>
                <a:lvl4pPr marL="13716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4pPr>
                <a:lvl5pPr marL="1828800" indent="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Vazir" panose="020B0603030804020204" pitchFamily="34" charset="-78"/>
                    <a:ea typeface="+mn-ea"/>
                    <a:cs typeface="Vazir" panose="020B0603030804020204" pitchFamily="34" charset="-78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Clr>
                    <a:schemeClr val="accent1">
                      <a:lumMod val="50000"/>
                    </a:schemeClr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fa-IR" dirty="0">
                    <a:solidFill>
                      <a:srgbClr val="333399"/>
                    </a:solidFill>
                  </a:rPr>
                  <a:t>زمان اجرا: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baseline="30000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33399"/>
                    </a:solidFill>
                  </a:rPr>
                  <a:t>، </a:t>
                </a:r>
                <a:r>
                  <a:rPr lang="fa-IR" dirty="0">
                    <a:solidFill>
                      <a:srgbClr val="333399"/>
                    </a:solidFill>
                  </a:rPr>
                  <a:t>می‌تواند به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baseline="30000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solidFill>
                          <a:srgbClr val="33339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dirty="0">
                    <a:solidFill>
                      <a:srgbClr val="333399"/>
                    </a:solidFill>
                  </a:rPr>
                  <a:t> کاهش یابد </a:t>
                </a:r>
                <a:r>
                  <a:rPr lang="fa-IR" sz="1200" dirty="0">
                    <a:solidFill>
                      <a:srgbClr val="333399"/>
                    </a:solidFill>
                  </a:rPr>
                  <a:t>(</a:t>
                </a:r>
                <a:r>
                  <a:rPr lang="en-US" sz="1200" dirty="0"/>
                  <a:t>AC-4 algorithm (Mohr and Henderson, 1986)</a:t>
                </a:r>
                <a:r>
                  <a:rPr lang="fa-IR" sz="1200" dirty="0">
                    <a:solidFill>
                      <a:srgbClr val="3333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31" name="Text Placeholder 3">
                <a:extLst>
                  <a:ext uri="{FF2B5EF4-FFF2-40B4-BE49-F238E27FC236}">
                    <a16:creationId xmlns:a16="http://schemas.microsoft.com/office/drawing/2014/main" id="{86663E85-4B48-4ACB-39DF-733057D05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25" y="5514708"/>
                <a:ext cx="9128125" cy="1054367"/>
              </a:xfrm>
              <a:prstGeom prst="rect">
                <a:avLst/>
              </a:prstGeom>
              <a:blipFill>
                <a:blip r:embed="rId10"/>
                <a:stretch>
                  <a:fillRect t="-6358" r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39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 سازگاری یال – </a:t>
            </a:r>
            <a:r>
              <a:rPr lang="en-US" dirty="0"/>
              <a:t>CSP Applet</a:t>
            </a:r>
            <a:r>
              <a:rPr lang="fa-IR" dirty="0"/>
              <a:t> – </a:t>
            </a:r>
            <a:r>
              <a:rPr lang="en-US" dirty="0"/>
              <a:t>N</a:t>
            </a:r>
            <a:r>
              <a:rPr lang="fa-IR" dirty="0"/>
              <a:t> وزیر</a:t>
            </a:r>
            <a:endParaRPr lang="fa-IR" b="1" dirty="0"/>
          </a:p>
        </p:txBody>
      </p:sp>
      <p:pic>
        <p:nvPicPr>
          <p:cNvPr id="6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257" b="10916"/>
          <a:stretch/>
        </p:blipFill>
        <p:spPr>
          <a:xfrm>
            <a:off x="508000" y="1119079"/>
            <a:ext cx="11018044" cy="55658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A875F-5353-3376-E4B9-AD596C60DC6D}"/>
              </a:ext>
            </a:extLst>
          </p:cNvPr>
          <p:cNvSpPr/>
          <p:nvPr/>
        </p:nvSpPr>
        <p:spPr>
          <a:xfrm>
            <a:off x="4908550" y="3467100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CF4ED6-7A5B-3BFD-55BC-E637D4F652B7}"/>
              </a:ext>
            </a:extLst>
          </p:cNvPr>
          <p:cNvSpPr/>
          <p:nvPr/>
        </p:nvSpPr>
        <p:spPr>
          <a:xfrm>
            <a:off x="4584700" y="4267200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CA397C-5288-A3F4-2A08-F2B6DE638E09}"/>
              </a:ext>
            </a:extLst>
          </p:cNvPr>
          <p:cNvSpPr/>
          <p:nvPr/>
        </p:nvSpPr>
        <p:spPr>
          <a:xfrm>
            <a:off x="3663950" y="4305193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3C480-7DC4-114C-5A53-A4E249F42819}"/>
              </a:ext>
            </a:extLst>
          </p:cNvPr>
          <p:cNvSpPr/>
          <p:nvPr/>
        </p:nvSpPr>
        <p:spPr>
          <a:xfrm>
            <a:off x="3406775" y="3467100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CB4A51-70CB-76B5-8F24-C60572D51243}"/>
              </a:ext>
            </a:extLst>
          </p:cNvPr>
          <p:cNvSpPr/>
          <p:nvPr/>
        </p:nvSpPr>
        <p:spPr>
          <a:xfrm>
            <a:off x="4117975" y="3830584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C548D9-1DF4-1EE3-0201-040F0A5CCDA4}"/>
              </a:ext>
            </a:extLst>
          </p:cNvPr>
          <p:cNvSpPr/>
          <p:nvPr/>
        </p:nvSpPr>
        <p:spPr>
          <a:xfrm>
            <a:off x="4425950" y="4997450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5A3ED7-0C43-B460-B5B2-B4BBFB98F250}"/>
              </a:ext>
            </a:extLst>
          </p:cNvPr>
          <p:cNvSpPr/>
          <p:nvPr/>
        </p:nvSpPr>
        <p:spPr>
          <a:xfrm>
            <a:off x="5359400" y="4964113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F74F17-6289-258F-C33F-5CE67CA6DDDF}"/>
              </a:ext>
            </a:extLst>
          </p:cNvPr>
          <p:cNvSpPr/>
          <p:nvPr/>
        </p:nvSpPr>
        <p:spPr>
          <a:xfrm>
            <a:off x="3749675" y="4997344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8E03F-5202-3A91-4C97-355F40A6174F}"/>
              </a:ext>
            </a:extLst>
          </p:cNvPr>
          <p:cNvSpPr/>
          <p:nvPr/>
        </p:nvSpPr>
        <p:spPr>
          <a:xfrm>
            <a:off x="4117975" y="5681556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1AC2A4-0C3F-6499-5ABD-F7D4FD6522B7}"/>
              </a:ext>
            </a:extLst>
          </p:cNvPr>
          <p:cNvSpPr/>
          <p:nvPr/>
        </p:nvSpPr>
        <p:spPr>
          <a:xfrm>
            <a:off x="2892425" y="4964113"/>
            <a:ext cx="514350" cy="16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Queens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88361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37879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محدودیت‌های سازگاری یال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4389" y="1297579"/>
            <a:ext cx="7961812" cy="23660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پس از اعمال سازگاری یال: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می‌تواند یک راه حل باقی بماند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می‌تواند چندین راه حل باقی مانده باشد</a:t>
            </a: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می‌تواند هیچ راه حلی باقی نمانده باشد (و الگوریتم جستجو نداند)</a:t>
            </a: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سازگاری یال همچنان در داخل جستجوی عقبگرد اجرا می‌شود!</a:t>
            </a:r>
          </a:p>
        </p:txBody>
      </p:sp>
      <p:sp>
        <p:nvSpPr>
          <p:cNvPr id="8" name="Text Box 48"/>
          <p:cNvSpPr txBox="1">
            <a:spLocks noChangeArrowheads="1"/>
          </p:cNvSpPr>
          <p:nvPr/>
        </p:nvSpPr>
        <p:spPr bwMode="auto">
          <a:xfrm>
            <a:off x="1205612" y="5341299"/>
            <a:ext cx="204023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اینجا چه اشتباهی رخ داده است؟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41A80237-AB21-667A-7DA5-2B9F3E89B495}"/>
              </a:ext>
            </a:extLst>
          </p:cNvPr>
          <p:cNvGrpSpPr>
            <a:grpSpLocks/>
          </p:cNvGrpSpPr>
          <p:nvPr/>
        </p:nvGrpSpPr>
        <p:grpSpPr bwMode="auto">
          <a:xfrm>
            <a:off x="665956" y="1297579"/>
            <a:ext cx="3124200" cy="1524000"/>
            <a:chOff x="3552" y="1056"/>
            <a:chExt cx="2016" cy="1056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EB123F13-DBE6-40EC-697E-6FC493273F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18" name="Oval 6">
                <a:extLst>
                  <a:ext uri="{FF2B5EF4-FFF2-40B4-BE49-F238E27FC236}">
                    <a16:creationId xmlns:a16="http://schemas.microsoft.com/office/drawing/2014/main" id="{761DC4A0-EBB6-01A2-BBB4-33DDBC419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Text Box 7">
                <a:extLst>
                  <a:ext uri="{FF2B5EF4-FFF2-40B4-BE49-F238E27FC236}">
                    <a16:creationId xmlns:a16="http://schemas.microsoft.com/office/drawing/2014/main" id="{2F8D197C-5547-3B0E-194B-87CCCDAADD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F1D113-C80D-7626-6EA7-5EBD69339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16" name="Oval 9">
                <a:extLst>
                  <a:ext uri="{FF2B5EF4-FFF2-40B4-BE49-F238E27FC236}">
                    <a16:creationId xmlns:a16="http://schemas.microsoft.com/office/drawing/2014/main" id="{A22216FD-A88C-6BA7-4FE6-B95A83A1D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858B8EC5-14DA-DE97-27E9-BF7D6B7FE3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4D63824E-F027-A950-4583-CAA7F54B4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88EF8906-8BEF-D53A-B4B8-9AF09FB45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Text Box 13">
                <a:extLst>
                  <a:ext uri="{FF2B5EF4-FFF2-40B4-BE49-F238E27FC236}">
                    <a16:creationId xmlns:a16="http://schemas.microsoft.com/office/drawing/2014/main" id="{AB2F2A4A-2068-0538-9987-C7C1E21B04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327CF790-921D-AE4D-4E6F-710B3615D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5">
              <a:extLst>
                <a:ext uri="{FF2B5EF4-FFF2-40B4-BE49-F238E27FC236}">
                  <a16:creationId xmlns:a16="http://schemas.microsoft.com/office/drawing/2014/main" id="{03538C48-77AC-538A-F14A-1E82F98F4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6">
              <a:extLst>
                <a:ext uri="{FF2B5EF4-FFF2-40B4-BE49-F238E27FC236}">
                  <a16:creationId xmlns:a16="http://schemas.microsoft.com/office/drawing/2014/main" id="{0CA889AE-76B7-018B-7D15-8FE44A1DE9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8">
            <a:extLst>
              <a:ext uri="{FF2B5EF4-FFF2-40B4-BE49-F238E27FC236}">
                <a16:creationId xmlns:a16="http://schemas.microsoft.com/office/drawing/2014/main" id="{4B23EFC5-D142-E19D-C34A-FEAABFF16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156" y="2440579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FC7C2A4C-BBDD-0879-0181-F021125AD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956" y="2440579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6280AB-AFDF-3A13-2016-142877F86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356" y="2440579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EB7E42-45CA-D72A-658F-2A954156D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956" y="1449979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45AAE1-4E6B-CCDE-68A4-6E2E866C1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156" y="2440579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11EFF6-9881-C826-7C71-64379CDF19BD}"/>
              </a:ext>
            </a:extLst>
          </p:cNvPr>
          <p:cNvGrpSpPr>
            <a:grpSpLocks/>
          </p:cNvGrpSpPr>
          <p:nvPr/>
        </p:nvGrpSpPr>
        <p:grpSpPr bwMode="auto">
          <a:xfrm>
            <a:off x="665956" y="3354979"/>
            <a:ext cx="3124200" cy="1524000"/>
            <a:chOff x="3552" y="1056"/>
            <a:chExt cx="2016" cy="10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A13355D-C527-C404-ACDA-8FF8A65C5C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6" name="Oval 26">
                <a:extLst>
                  <a:ext uri="{FF2B5EF4-FFF2-40B4-BE49-F238E27FC236}">
                    <a16:creationId xmlns:a16="http://schemas.microsoft.com/office/drawing/2014/main" id="{D51054D1-DB12-2F28-9F01-67EE54BF3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Text Box 27">
                <a:extLst>
                  <a:ext uri="{FF2B5EF4-FFF2-40B4-BE49-F238E27FC236}">
                    <a16:creationId xmlns:a16="http://schemas.microsoft.com/office/drawing/2014/main" id="{FCB7B016-431F-32F6-9576-EAA48E3A77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27" name="Group 28">
              <a:extLst>
                <a:ext uri="{FF2B5EF4-FFF2-40B4-BE49-F238E27FC236}">
                  <a16:creationId xmlns:a16="http://schemas.microsoft.com/office/drawing/2014/main" id="{E23E36F8-64E8-6230-CDC2-2C4D9B514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1FF99490-5D62-5BF8-0FB0-791C325BF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Text Box 30">
                <a:extLst>
                  <a:ext uri="{FF2B5EF4-FFF2-40B4-BE49-F238E27FC236}">
                    <a16:creationId xmlns:a16="http://schemas.microsoft.com/office/drawing/2014/main" id="{466EFA73-96CD-9DDB-B21C-CB3F68750F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565BE024-6CF3-1EE2-32A8-31351160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2" name="Oval 32">
                <a:extLst>
                  <a:ext uri="{FF2B5EF4-FFF2-40B4-BE49-F238E27FC236}">
                    <a16:creationId xmlns:a16="http://schemas.microsoft.com/office/drawing/2014/main" id="{BAD731FC-6A60-BF91-BFCC-6B0F8779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Text Box 33">
                <a:extLst>
                  <a:ext uri="{FF2B5EF4-FFF2-40B4-BE49-F238E27FC236}">
                    <a16:creationId xmlns:a16="http://schemas.microsoft.com/office/drawing/2014/main" id="{8CFD880D-9FBD-1855-1A7A-06619AE451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29" name="Line 34">
              <a:extLst>
                <a:ext uri="{FF2B5EF4-FFF2-40B4-BE49-F238E27FC236}">
                  <a16:creationId xmlns:a16="http://schemas.microsoft.com/office/drawing/2014/main" id="{71C043CC-0B54-663F-0735-BB746283A3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5">
              <a:extLst>
                <a:ext uri="{FF2B5EF4-FFF2-40B4-BE49-F238E27FC236}">
                  <a16:creationId xmlns:a16="http://schemas.microsoft.com/office/drawing/2014/main" id="{8A74ABD6-5DB3-B3C6-4893-98FD7558D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6">
              <a:extLst>
                <a:ext uri="{FF2B5EF4-FFF2-40B4-BE49-F238E27FC236}">
                  <a16:creationId xmlns:a16="http://schemas.microsoft.com/office/drawing/2014/main" id="{1F9CC422-64D9-C78B-CF09-C8471D322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1466D4E-4B79-E0BD-F8D6-BCD23F965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" y="4497979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9" name="Rectangle 40">
            <a:extLst>
              <a:ext uri="{FF2B5EF4-FFF2-40B4-BE49-F238E27FC236}">
                <a16:creationId xmlns:a16="http://schemas.microsoft.com/office/drawing/2014/main" id="{BB6B83A8-46D3-DFE5-C367-F8712F0AE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556" y="4497979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0" name="Rectangle 43">
            <a:extLst>
              <a:ext uri="{FF2B5EF4-FFF2-40B4-BE49-F238E27FC236}">
                <a16:creationId xmlns:a16="http://schemas.microsoft.com/office/drawing/2014/main" id="{2A75D8F0-6B23-8793-E5A5-3FDC213C9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956" y="3507379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1" name="Rectangle 45">
            <a:extLst>
              <a:ext uri="{FF2B5EF4-FFF2-40B4-BE49-F238E27FC236}">
                <a16:creationId xmlns:a16="http://schemas.microsoft.com/office/drawing/2014/main" id="{36599B34-772B-4D74-9A42-507BA5B2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556" y="3507379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985188FD-0A30-60E4-8E3D-14EA57460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956" y="4497979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3" name="Rectangle 47">
            <a:extLst>
              <a:ext uri="{FF2B5EF4-FFF2-40B4-BE49-F238E27FC236}">
                <a16:creationId xmlns:a16="http://schemas.microsoft.com/office/drawing/2014/main" id="{B4F5EFF7-194E-CBB0-A5A9-9B14A54C7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156" y="4497979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4" name="Freeform 17">
            <a:extLst>
              <a:ext uri="{FF2B5EF4-FFF2-40B4-BE49-F238E27FC236}">
                <a16:creationId xmlns:a16="http://schemas.microsoft.com/office/drawing/2014/main" id="{FBAFA5EB-9ECE-33F9-38FD-913C2008410E}"/>
              </a:ext>
            </a:extLst>
          </p:cNvPr>
          <p:cNvSpPr>
            <a:spLocks/>
          </p:cNvSpPr>
          <p:nvPr/>
        </p:nvSpPr>
        <p:spPr bwMode="auto">
          <a:xfrm rot="19921456">
            <a:off x="1485694" y="2104430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5E424436-8B7E-BE75-36DF-DC247E6D7A89}"/>
              </a:ext>
            </a:extLst>
          </p:cNvPr>
          <p:cNvSpPr>
            <a:spLocks/>
          </p:cNvSpPr>
          <p:nvPr/>
        </p:nvSpPr>
        <p:spPr bwMode="auto">
          <a:xfrm rot="8645891">
            <a:off x="978630" y="1863593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2B8F6BB-958F-488D-7CBC-2830A942B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956" y="1373779"/>
            <a:ext cx="933641" cy="990600"/>
          </a:xfrm>
          <a:prstGeom prst="rect">
            <a:avLst/>
          </a:prstGeom>
        </p:spPr>
      </p:pic>
      <p:sp>
        <p:nvSpPr>
          <p:cNvPr id="47" name="Freeform 17">
            <a:extLst>
              <a:ext uri="{FF2B5EF4-FFF2-40B4-BE49-F238E27FC236}">
                <a16:creationId xmlns:a16="http://schemas.microsoft.com/office/drawing/2014/main" id="{B9843172-5D19-A457-C879-37647D877BDE}"/>
              </a:ext>
            </a:extLst>
          </p:cNvPr>
          <p:cNvSpPr>
            <a:spLocks/>
          </p:cNvSpPr>
          <p:nvPr/>
        </p:nvSpPr>
        <p:spPr bwMode="auto">
          <a:xfrm rot="10591576">
            <a:off x="1812376" y="2390780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B033543-8ECD-390B-1FC7-05D1ADE8BB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956" y="3583579"/>
            <a:ext cx="685800" cy="685800"/>
          </a:xfrm>
          <a:prstGeom prst="rect">
            <a:avLst/>
          </a:prstGeom>
        </p:spPr>
      </p:pic>
      <p:sp>
        <p:nvSpPr>
          <p:cNvPr id="49" name="Freeform 17">
            <a:extLst>
              <a:ext uri="{FF2B5EF4-FFF2-40B4-BE49-F238E27FC236}">
                <a16:creationId xmlns:a16="http://schemas.microsoft.com/office/drawing/2014/main" id="{BDD1DF59-8365-5221-11E8-CBA90C8AB0F2}"/>
              </a:ext>
            </a:extLst>
          </p:cNvPr>
          <p:cNvSpPr>
            <a:spLocks/>
          </p:cNvSpPr>
          <p:nvPr/>
        </p:nvSpPr>
        <p:spPr bwMode="auto">
          <a:xfrm rot="19921456">
            <a:off x="1409495" y="4161830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7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b="1" dirty="0"/>
              <a:t>مسائل ارضای محدودیت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2027" y="1307970"/>
            <a:ext cx="8794174" cy="46128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سائل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جستجوی استاندارد:</a:t>
            </a: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حالت 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state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) یک "جعبه سیاه" است: ساختار داده دلخواه</a:t>
            </a:r>
            <a:endParaRPr lang="en-US" sz="1600" dirty="0"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آزمون هدف می‌تواند هر تابعی بر روی حالت‌ها باشد.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تابع پسین نیز می‌تواند هر چیزی باشد.</a:t>
            </a:r>
            <a:endParaRPr lang="fa-IR" sz="1600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مسائل ارضای محدودیت (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CSP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s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):</a:t>
            </a:r>
            <a:endParaRPr lang="en-US" dirty="0">
              <a:ln>
                <a:noFill/>
              </a:ln>
              <a:solidFill>
                <a:srgbClr val="333399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یک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Helvetica Neue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زیر‌مجموعه خاص از مسائل جستجو</a:t>
            </a:r>
            <a:endParaRPr lang="en-US" sz="1600" dirty="0">
              <a:ln>
                <a:noFill/>
              </a:ln>
              <a:effectLst/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حالت توسط </a:t>
            </a:r>
            <a:r>
              <a:rPr lang="fa-IR" sz="1600" dirty="0">
                <a:solidFill>
                  <a:srgbClr val="C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متغیرهای</a:t>
            </a:r>
            <a:r>
              <a:rPr lang="en-US" sz="16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1600" b="1" i="1" baseline="-25000" dirty="0">
                <a:solidFill>
                  <a:srgbClr val="CC0000"/>
                </a:solidFill>
                <a:latin typeface="Times New Roman" pitchFamily="18" charset="0"/>
              </a:rPr>
              <a:t>i </a:t>
            </a:r>
            <a:r>
              <a:rPr lang="fa-IR" sz="1600" b="1" i="1" baseline="-25000" dirty="0">
                <a:solidFill>
                  <a:srgbClr val="CC0000"/>
                </a:solidFill>
                <a:latin typeface="Times New Roman" pitchFamily="18" charset="0"/>
              </a:rPr>
              <a:t> 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با مقادیر </a:t>
            </a:r>
            <a:r>
              <a:rPr lang="fa-IR" sz="1600" dirty="0">
                <a:solidFill>
                  <a:srgbClr val="C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دامنه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en-US" sz="1600" b="1" i="1" dirty="0">
                <a:solidFill>
                  <a:srgbClr val="CC0000"/>
                </a:solidFill>
                <a:latin typeface="Times New Roman" pitchFamily="18" charset="0"/>
              </a:rPr>
              <a:t>D</a:t>
            </a:r>
            <a:r>
              <a:rPr lang="fa-IR" sz="1600" b="1" i="1" dirty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تعریف می‌شود. (گاهی اوقات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en-US" sz="1600" b="1" i="1" dirty="0">
                <a:latin typeface="Times New Roman" pitchFamily="18" charset="0"/>
              </a:rPr>
              <a:t>D </a:t>
            </a:r>
            <a:r>
              <a:rPr lang="fa-IR" sz="1600" dirty="0">
                <a:latin typeface="Helvetica Neue"/>
                <a:cs typeface="Vazir" panose="020B0603030804020204" pitchFamily="34" charset="-78"/>
              </a:rPr>
              <a:t>به</a:t>
            </a:r>
            <a:r>
              <a:rPr lang="en-US" sz="1600" dirty="0">
                <a:latin typeface="Helvetica Neue"/>
                <a:cs typeface="Vazir" panose="020B0603030804020204" pitchFamily="34" charset="-78"/>
              </a:rPr>
              <a:t> </a:t>
            </a:r>
            <a:r>
              <a:rPr lang="en-US" sz="1600" b="1" i="1" dirty="0" err="1">
                <a:latin typeface="Times New Roman" pitchFamily="18" charset="0"/>
              </a:rPr>
              <a:t>i</a:t>
            </a:r>
            <a:r>
              <a:rPr lang="en-US" sz="1600" b="1" i="1" dirty="0">
                <a:latin typeface="Times New Roman" pitchFamily="18" charset="0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بستگی دارد)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آزمون هدف </a:t>
            </a:r>
            <a:r>
              <a:rPr lang="fa-IR" sz="1600" dirty="0">
                <a:solidFill>
                  <a:srgbClr val="C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مجموعه‌ای از محدودیت‌ها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است که ترکیبات مجاز مقادیر را برای زیرمجموعه‌های متغیرها مشخص می‌کند. 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مجموعه‌ای از الگوریتم‌های همه‌منظوره‌ را ارائه می‌دهد که از الگوریتم‌های جستجوی استاندارد قوی‌تر است.</a:t>
            </a:r>
            <a:endParaRPr lang="fa-IR" i="1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7" t="9353" r="19057" b="12011"/>
          <a:stretch/>
        </p:blipFill>
        <p:spPr>
          <a:xfrm>
            <a:off x="459189" y="1307970"/>
            <a:ext cx="3011301" cy="23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63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رنگ‌آمیزی دمو – عقبگرد با بررسی رو به جلو – گراف پیچیده</a:t>
            </a:r>
            <a:endParaRPr lang="fa-IR" b="1" dirty="0"/>
          </a:p>
        </p:txBody>
      </p:sp>
      <p:pic>
        <p:nvPicPr>
          <p:cNvPr id="5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1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رنگ‌آمیزی دمو – عقبگرد با سازگاری یال – گراف پیچیده</a:t>
            </a:r>
            <a:endParaRPr lang="fa-IR" b="1" dirty="0"/>
          </a:p>
        </p:txBody>
      </p:sp>
      <p:pic>
        <p:nvPicPr>
          <p:cNvPr id="5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85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مرتب‌سازی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Ordering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9" t="16889" r="8432" b="11238"/>
          <a:stretch/>
        </p:blipFill>
        <p:spPr>
          <a:xfrm>
            <a:off x="2082617" y="1219200"/>
            <a:ext cx="8026766" cy="51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0884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480DD525-1913-B456-2480-8D334AF5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91522" y="2411073"/>
            <a:ext cx="843532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00869" y="169165"/>
            <a:ext cx="5790262" cy="862013"/>
          </a:xfrm>
        </p:spPr>
        <p:txBody>
          <a:bodyPr/>
          <a:lstStyle/>
          <a:p>
            <a:r>
              <a:rPr lang="fa-IR" dirty="0"/>
              <a:t>مرتب‌سازی: حداقل مقادیر باقیمانده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Minimum Remaining Values</a:t>
            </a:r>
            <a:r>
              <a:rPr lang="fa-IR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30435" y="1307970"/>
            <a:ext cx="6975765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ترتیب متغیر: حداقل مقادیر باقیمانده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MRV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)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متغیری را با کمترین مقادیر ممکن باقی‌مانده در دامنه خود انتخاب کنید.</a:t>
            </a: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چرا حداقل به جای حداکثر؟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همچنین "محدود ترین متغیر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"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Most Constrained Variable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نامیده می‌شود.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مرتب‌سازی "شکست-به سرعت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" (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Fail-Fast Ordering</a:t>
            </a:r>
            <a:r>
              <a:rPr lang="fa-IR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9" t="24762" r="21719" b="10476"/>
          <a:stretch/>
        </p:blipFill>
        <p:spPr>
          <a:xfrm>
            <a:off x="1108538" y="3903325"/>
            <a:ext cx="3531429" cy="2494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4E5135-F124-1A5F-AEC8-E0DF141F1446}"/>
              </a:ext>
            </a:extLst>
          </p:cNvPr>
          <p:cNvSpPr/>
          <p:nvPr/>
        </p:nvSpPr>
        <p:spPr>
          <a:xfrm>
            <a:off x="3640209" y="2308160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C9F6E-0913-3A24-A93A-DE4DCA9FA022}"/>
              </a:ext>
            </a:extLst>
          </p:cNvPr>
          <p:cNvSpPr/>
          <p:nvPr/>
        </p:nvSpPr>
        <p:spPr>
          <a:xfrm>
            <a:off x="5860400" y="2308160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655F8E-BF60-EF6B-89A9-2C4391922119}"/>
              </a:ext>
            </a:extLst>
          </p:cNvPr>
          <p:cNvSpPr/>
          <p:nvPr/>
        </p:nvSpPr>
        <p:spPr>
          <a:xfrm>
            <a:off x="8138066" y="2328897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9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19810" r="16960" b="13270"/>
          <a:stretch/>
        </p:blipFill>
        <p:spPr>
          <a:xfrm>
            <a:off x="685799" y="3429000"/>
            <a:ext cx="4252030" cy="29957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16455" y="136525"/>
            <a:ext cx="5759089" cy="862013"/>
          </a:xfrm>
        </p:spPr>
        <p:txBody>
          <a:bodyPr/>
          <a:lstStyle/>
          <a:p>
            <a:r>
              <a:rPr lang="fa-IR" dirty="0"/>
              <a:t>مرتب‌‌سازی </a:t>
            </a:r>
            <a:r>
              <a:rPr lang="fa-IR" dirty="0">
                <a:latin typeface="Helvetica Neue"/>
                <a:ea typeface="Arial Unicode MS"/>
              </a:rPr>
              <a:t>: کمترین مقدار محدود کننده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Least Constraining Value</a:t>
            </a:r>
            <a:r>
              <a:rPr lang="fa-IR" dirty="0">
                <a:latin typeface="Helvetica Neue"/>
                <a:ea typeface="Arial Unicode MS"/>
              </a:rPr>
              <a:t>)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41171" y="1307970"/>
            <a:ext cx="8665030" cy="40164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ترتیب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مقدار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: کمترین مقدار محدود کننده</a:t>
            </a:r>
            <a:endParaRPr lang="en-US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با توجه به انتخاب متغیر، حداقل مقدار محدود کننده را انتخاب کنید.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یعنی مقداری که با تخصیص آن، کمترین تعداد مقادیر از بین مقادیر ممکن برای متغیرهای باقی‌مانده خط می‌خورند.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توجه داشته باشید که برای تعیین این مقدار ممکن است مقداری محاسبات لازم باشد! (به عنوان مثال، اجرای مجدد فیلترینگ)</a:t>
            </a: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چرا حداقل به جای حداکثر؟</a:t>
            </a: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ترکیب این ایده‌های مرتب‌‌سازی، حل 1000 وزیر را امکان پذیر می‌کند.</a:t>
            </a:r>
          </a:p>
        </p:txBody>
      </p:sp>
    </p:spTree>
    <p:extLst>
      <p:ext uri="{BB962C8B-B14F-4D97-AF65-F5344CB8AC3E}">
        <p14:creationId xmlns:p14="http://schemas.microsoft.com/office/powerpoint/2010/main" val="3970628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هیوریستیک درجه‌ای (</a:t>
            </a:r>
            <a:r>
              <a:rPr lang="en-US" dirty="0"/>
              <a:t>Degree Heuristic</a:t>
            </a:r>
            <a:r>
              <a:rPr lang="fa-IR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4389" y="1307970"/>
            <a:ext cx="7961812" cy="45358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مورد استفاده در صورت وجود چند متغیر </a:t>
            </a:r>
            <a:r>
              <a:rPr lang="en-US" dirty="0">
                <a:solidFill>
                  <a:srgbClr val="333399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MRV</a:t>
            </a:r>
            <a:endParaRPr lang="fa-IR" dirty="0">
              <a:solidFill>
                <a:srgbClr val="333399"/>
              </a:solidFill>
              <a:latin typeface="Roboto" panose="02000000000000000000" pitchFamily="2" charset="0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هیوریتستیک درجه‌ای: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متغیری را انتخاب کنید که در بیشترین محدودیت‌ها بر متغیرهای باقیمانده شرکت دارد.</a:t>
            </a: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Helvetica Neue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Arial" panose="020B0604020202020204" pitchFamily="34" charset="0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چرا بیشتر به جای کمترین محدودیت‌ها؟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4993" y="3197996"/>
            <a:ext cx="8482013" cy="138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916443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b="1" dirty="0"/>
              <a:t>مسائل ارضای محدودیت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171" y="1307970"/>
            <a:ext cx="8665030" cy="50283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سائل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جستجوی استاندارد:</a:t>
            </a: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حالت(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state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) یک "جعبه سیاه" است: ساختار داده دلخواه</a:t>
            </a:r>
            <a:endParaRPr lang="en-US" sz="1600" dirty="0"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آزمون هدف می‌تواند هر تابعی بر روی حالت‌ها باشد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تابع جانشین نیز می‌تواند هر چیزی باشد</a:t>
            </a:r>
            <a:endParaRPr lang="fa-IR" sz="1600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مسائل ارضای محدودیت (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CSP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s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):</a:t>
            </a:r>
            <a:endParaRPr lang="en-US" dirty="0">
              <a:ln>
                <a:noFill/>
              </a:ln>
              <a:solidFill>
                <a:srgbClr val="333399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0664" lvl="1" indent="-285750" algn="r" rtl="1">
              <a:lnSpc>
                <a:spcPct val="150000"/>
              </a:lnSpc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یک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Helvetica Neue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زیرمجموعه خاص از مسائل جستجو</a:t>
            </a:r>
            <a:endParaRPr lang="en-US" sz="1600" dirty="0">
              <a:ln>
                <a:noFill/>
              </a:ln>
              <a:effectLst/>
              <a:latin typeface="Helvetica Neue"/>
              <a:ea typeface="Helvetica Neue"/>
              <a:cs typeface="Helvetica Neue"/>
            </a:endParaRP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حالت توسط </a:t>
            </a:r>
            <a:r>
              <a:rPr lang="fa-IR" sz="1600" dirty="0">
                <a:solidFill>
                  <a:srgbClr val="C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متغیرهای</a:t>
            </a:r>
            <a:r>
              <a:rPr lang="en-US" sz="16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1600" b="1" i="1" baseline="-25000" dirty="0">
                <a:solidFill>
                  <a:srgbClr val="CC0000"/>
                </a:solidFill>
                <a:latin typeface="Times New Roman" pitchFamily="18" charset="0"/>
              </a:rPr>
              <a:t>i </a:t>
            </a:r>
            <a:r>
              <a:rPr lang="fa-IR" sz="1600" b="1" i="1" baseline="-25000" dirty="0">
                <a:solidFill>
                  <a:srgbClr val="CC0000"/>
                </a:solidFill>
                <a:latin typeface="Times New Roman" pitchFamily="18" charset="0"/>
              </a:rPr>
              <a:t> 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با مقادیر یک </a:t>
            </a:r>
            <a:r>
              <a:rPr lang="fa-IR" sz="1600" dirty="0">
                <a:solidFill>
                  <a:srgbClr val="C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دامنه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en-US" sz="1600" b="1" i="1" dirty="0">
                <a:solidFill>
                  <a:srgbClr val="CC0000"/>
                </a:solidFill>
                <a:latin typeface="Times New Roman" pitchFamily="18" charset="0"/>
              </a:rPr>
              <a:t>D</a:t>
            </a:r>
            <a:r>
              <a:rPr lang="fa-IR" sz="1600" b="1" i="1" dirty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تعریف می‌شود (گاهی اوقات</a:t>
            </a:r>
            <a:r>
              <a:rPr lang="en-US" sz="1600" dirty="0"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en-US" sz="1600" b="1" i="1" dirty="0">
                <a:latin typeface="Times New Roman" pitchFamily="18" charset="0"/>
              </a:rPr>
              <a:t>D </a:t>
            </a:r>
            <a:r>
              <a:rPr lang="fa-IR" sz="1600" dirty="0">
                <a:latin typeface="Helvetica Neue"/>
                <a:cs typeface="Vazir" panose="020B0603030804020204" pitchFamily="34" charset="-78"/>
              </a:rPr>
              <a:t>به</a:t>
            </a:r>
            <a:r>
              <a:rPr lang="en-US" sz="1600" dirty="0">
                <a:latin typeface="Helvetica Neue"/>
                <a:cs typeface="Vazir" panose="020B0603030804020204" pitchFamily="34" charset="-78"/>
              </a:rPr>
              <a:t> </a:t>
            </a:r>
            <a:r>
              <a:rPr lang="en-US" sz="1600" b="1" i="1" dirty="0" err="1">
                <a:latin typeface="Times New Roman" pitchFamily="18" charset="0"/>
              </a:rPr>
              <a:t>i</a:t>
            </a:r>
            <a:r>
              <a:rPr lang="en-US" sz="1600" b="1" i="1" dirty="0">
                <a:latin typeface="Times New Roman" pitchFamily="18" charset="0"/>
              </a:rPr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بستگی دارد)</a:t>
            </a:r>
          </a:p>
          <a:p>
            <a:pPr marL="740664" lvl="1" indent="-285750" algn="r" rtl="1"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آزمون هدف </a:t>
            </a:r>
            <a:r>
              <a:rPr lang="fa-IR" sz="1600" dirty="0">
                <a:solidFill>
                  <a:srgbClr val="C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مجموعه‌ای از محدودیت‌ها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است که ترکیبات مجاز مقادیر را برای زیرمجموعه‌های متغیرها مشخص می‌کند. 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مثال ساده‌ی یک زبان بازنمایی رسمی</a:t>
            </a:r>
            <a:r>
              <a:rPr lang="fa-IR" i="1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(</a:t>
            </a:r>
            <a:r>
              <a:rPr lang="en-US" i="1" dirty="0">
                <a:solidFill>
                  <a:srgbClr val="333399"/>
                </a:solidFill>
                <a:latin typeface="Roboto" pitchFamily="2" charset="0"/>
                <a:ea typeface="Roboto" pitchFamily="2" charset="0"/>
              </a:rPr>
              <a:t>formal representation language</a:t>
            </a:r>
            <a:r>
              <a:rPr lang="fa-IR" i="1" dirty="0">
                <a:solidFill>
                  <a:srgbClr val="333399"/>
                </a:solidFill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امکان استفاده از الگوریتم‌های همه‌منظوره‌ای را می‌دهد که از الگوریتم‌های جستجوی استاندارد قوی‌تر است.</a:t>
            </a:r>
            <a:endParaRPr lang="fa-IR" i="1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782E5-D97E-B933-5651-11E0F4152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75101" b="14342"/>
          <a:stretch>
            <a:fillRect/>
          </a:stretch>
        </p:blipFill>
        <p:spPr bwMode="auto">
          <a:xfrm>
            <a:off x="555171" y="391668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A894FCB-688E-2CFB-CD89-2FA546A6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971" y="1554480"/>
            <a:ext cx="2189163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7857083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N</a:t>
            </a:r>
            <a:r>
              <a:rPr lang="fa-IR" dirty="0"/>
              <a:t> وزیر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9760" y="1409699"/>
            <a:ext cx="10906284" cy="455136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فرمول‌بندی 1.5:</a:t>
            </a:r>
            <a:endParaRPr lang="en-US" dirty="0">
              <a:solidFill>
                <a:srgbClr val="333399"/>
              </a:solidFill>
            </a:endParaRPr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متغیرها: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دامنه‌ها:</a:t>
            </a:r>
          </a:p>
          <a:p>
            <a:pPr lvl="1">
              <a:lnSpc>
                <a:spcPct val="150000"/>
              </a:lnSpc>
            </a:pPr>
            <a:endParaRPr lang="fa-IR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محدودیت‌ها: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084" y="2215377"/>
            <a:ext cx="514350" cy="514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57" y="1409699"/>
            <a:ext cx="3061620" cy="2700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059" y="3172117"/>
            <a:ext cx="1924050" cy="847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298" y="4749726"/>
            <a:ext cx="4469811" cy="955021"/>
          </a:xfrm>
          <a:prstGeom prst="rect">
            <a:avLst/>
          </a:prstGeom>
        </p:spPr>
      </p:pic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3253502" y="5872862"/>
            <a:ext cx="5638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i="1" dirty="0">
                <a:latin typeface="Vazir" panose="020B0603030804020204" pitchFamily="34" charset="-78"/>
                <a:cs typeface="Vazir" panose="020B0603030804020204" pitchFamily="34" charset="-78"/>
              </a:rPr>
              <a:t>... راه بهتری هم وجود دارد! چیست؟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8667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استراحت 5 دقیقه‌ای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498B78-B629-55B1-DED9-99DA818B7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34" y="1408387"/>
            <a:ext cx="5715766" cy="40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355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>
                <a:latin typeface="Helvetica Neue"/>
                <a:ea typeface="Arial Unicode MS"/>
              </a:rPr>
              <a:t>والتز در شکل‌های ساده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41171" y="1307970"/>
            <a:ext cx="8665030" cy="38164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فرض کنید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همه اشیا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:</a:t>
            </a:r>
            <a:endParaRPr lang="en-US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هیچ سایه یا شکافی نداشته باشند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رئوس سه وجهی داشته باشند</a:t>
            </a:r>
          </a:p>
          <a:p>
            <a:pPr marL="742950" lvl="1" indent="-285750" algn="r" rtl="1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"موقعیت کلی": هیچ گونه اتصالی با حرکات کوچک چشم تغییر نمی‌کند.</a:t>
            </a:r>
          </a:p>
          <a:p>
            <a:pPr lvl="1" algn="r" rtl="1">
              <a:lnSpc>
                <a:spcPct val="150000"/>
              </a:lnSpc>
            </a:pPr>
            <a:endParaRPr lang="fa-IR" sz="1600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سپس هر خط روی تصویر یکی از موارد زیر است:</a:t>
            </a:r>
            <a:endParaRPr lang="en-US" sz="1800" dirty="0">
              <a:ln>
                <a:noFill/>
              </a:ln>
              <a:solidFill>
                <a:srgbClr val="333399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خط مرزی (لبه یک جسم)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C00CC"/>
                </a:solidFill>
                <a:sym typeface="Symbol" pitchFamily="18" charset="2"/>
              </a:rPr>
              <a:t></a:t>
            </a:r>
            <a:r>
              <a:rPr lang="en-US" sz="1600" dirty="0"/>
              <a:t>) </a:t>
            </a:r>
            <a:r>
              <a:rPr lang="fa-IR" sz="1600" dirty="0"/>
              <a:t> </a:t>
            </a: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با دست راست فلش نشان دهنده «جامد» و دست چپ نشان دهنده «فضا» است. </a:t>
            </a: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لبه محدب داخلی (+)</a:t>
            </a: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1600" dirty="0">
                <a:latin typeface="Helvetica Neue"/>
                <a:ea typeface="Helvetica Neue"/>
                <a:cs typeface="Vazir" panose="020B0603030804020204" pitchFamily="34" charset="-78"/>
              </a:rPr>
              <a:t>لبه مقعر داخلی (-) 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r="47223"/>
          <a:stretch>
            <a:fillRect/>
          </a:stretch>
        </p:blipFill>
        <p:spPr bwMode="auto">
          <a:xfrm>
            <a:off x="412392" y="1776549"/>
            <a:ext cx="28956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69235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>
                <a:latin typeface="Vazir" panose="020B0604020202020204" pitchFamily="34" charset="-78"/>
                <a:cs typeface="Vazir" panose="020B0604020202020204" pitchFamily="34" charset="-78"/>
              </a:rPr>
              <a:t>مثال‌های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Vazir" panose="020B0604020202020204" pitchFamily="34" charset="-78"/>
              </a:rPr>
              <a:t>CSP</a:t>
            </a:r>
            <a:endParaRPr lang="fa-IR" dirty="0">
              <a:latin typeface="Roboto" panose="02000000000000000000" pitchFamily="2" charset="0"/>
              <a:ea typeface="Roboto" panose="02000000000000000000" pitchFamily="2" charset="0"/>
              <a:cs typeface="Vazir" panose="020B0604020202020204" pitchFamily="34" charset="-7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l="1140" t="1105"/>
          <a:stretch>
            <a:fillRect/>
          </a:stretch>
        </p:blipFill>
        <p:spPr bwMode="auto">
          <a:xfrm>
            <a:off x="3124200" y="1331918"/>
            <a:ext cx="6019800" cy="4992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321216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اتصالات درست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65956" y="1468846"/>
            <a:ext cx="10906284" cy="47307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</a:rPr>
              <a:t>فقط </a:t>
            </a:r>
            <a:r>
              <a:rPr lang="fa-IR" dirty="0">
                <a:solidFill>
                  <a:srgbClr val="333399"/>
                </a:solidFill>
              </a:rPr>
              <a:t>برخی </a:t>
            </a:r>
            <a:r>
              <a:rPr lang="ar-SA" dirty="0">
                <a:solidFill>
                  <a:srgbClr val="333399"/>
                </a:solidFill>
              </a:rPr>
              <a:t>اتصالات</a:t>
            </a:r>
            <a:r>
              <a:rPr lang="fa-IR" dirty="0">
                <a:solidFill>
                  <a:srgbClr val="333399"/>
                </a:solidFill>
              </a:rPr>
              <a:t> </a:t>
            </a:r>
            <a:r>
              <a:rPr lang="ar-SA" dirty="0">
                <a:solidFill>
                  <a:srgbClr val="333399"/>
                </a:solidFill>
              </a:rPr>
              <a:t>از نظر فیزیکی امکان پذیر است</a:t>
            </a:r>
            <a:endParaRPr lang="en-US" dirty="0">
              <a:solidFill>
                <a:srgbClr val="333399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چگونه می‌توانیم یک </a:t>
            </a:r>
            <a:r>
              <a:rPr lang="en-US" dirty="0">
                <a:solidFill>
                  <a:srgbClr val="333399"/>
                </a:solidFill>
              </a:rPr>
              <a:t>CSP</a:t>
            </a:r>
            <a:r>
              <a:rPr lang="fa-IR" dirty="0">
                <a:solidFill>
                  <a:srgbClr val="333399"/>
                </a:solidFill>
              </a:rPr>
              <a:t> برای برچسب گذاری یک تصویر فرموله کنیم؟</a:t>
            </a: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متغیرها: رئوس</a:t>
            </a: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دامنه‌ها: برچسب‌های اتصال</a:t>
            </a:r>
          </a:p>
          <a:p>
            <a:pPr marL="285750" indent="-28575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محدودیت‌ها: هر دو انتهای یک خط باید دارای یک برچسب باشند</a:t>
            </a:r>
            <a:endParaRPr lang="en-US" dirty="0">
              <a:solidFill>
                <a:srgbClr val="333399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" y="1468846"/>
            <a:ext cx="3505200" cy="2927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45" y="3834221"/>
            <a:ext cx="73818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144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رنگ‌آمیزی نقشه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9441" y="1307970"/>
            <a:ext cx="7546760" cy="42126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تغیرها</a:t>
            </a:r>
            <a:r>
              <a:rPr lang="ar-SA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:</a:t>
            </a: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en-US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sz="1800" dirty="0">
                <a:ln>
                  <a:noFill/>
                </a:ln>
                <a:solidFill>
                  <a:srgbClr val="333399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دامنه‌ها:</a:t>
            </a: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محدودیت‌ها:</a:t>
            </a:r>
            <a:r>
              <a:rPr lang="en-US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مناطق مجاور باید رنگ‌های متفاوتی داشته باشند.</a:t>
            </a: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fa-IR" i="1" dirty="0">
              <a:solidFill>
                <a:srgbClr val="333399"/>
              </a:solidFill>
              <a:latin typeface="Helvetica Neue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endParaRPr lang="fa-IR" i="1" dirty="0">
              <a:solidFill>
                <a:srgbClr val="333399"/>
              </a:solidFill>
            </a:endParaRPr>
          </a:p>
          <a:p>
            <a:pPr marL="285750" indent="-285750" algn="r" rtl="1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راه‌حل‌ها انواع تخصیص‌هایی هستند که تمام محدودیت‌ها را برآورده می‌کنند، به عنوان مثال:</a:t>
            </a:r>
          </a:p>
          <a:p>
            <a:pPr algn="r" rtl="1">
              <a:lnSpc>
                <a:spcPct val="150000"/>
              </a:lnSpc>
            </a:pPr>
            <a:endParaRPr lang="fa-IR" i="1" dirty="0">
              <a:solidFill>
                <a:srgbClr val="333399"/>
              </a:solidFill>
              <a:latin typeface="Helvetica Neue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7" t="9353" r="19057" b="12011"/>
          <a:stretch/>
        </p:blipFill>
        <p:spPr>
          <a:xfrm>
            <a:off x="611160" y="3540579"/>
            <a:ext cx="3503212" cy="2748076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 l="1140" t="1105"/>
          <a:stretch>
            <a:fillRect/>
          </a:stretch>
        </p:blipFill>
        <p:spPr bwMode="auto">
          <a:xfrm>
            <a:off x="1154226" y="1342174"/>
            <a:ext cx="2650671" cy="219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25BA4F-CB69-4200-6405-32ADAE951CE1}"/>
                  </a:ext>
                </a:extLst>
              </p:cNvPr>
              <p:cNvSpPr txBox="1"/>
              <p:nvPr/>
            </p:nvSpPr>
            <p:spPr>
              <a:xfrm>
                <a:off x="7419294" y="1826927"/>
                <a:ext cx="27703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𝑁𝑆𝑊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25BA4F-CB69-4200-6405-32ADAE951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294" y="1826927"/>
                <a:ext cx="2770374" cy="307777"/>
              </a:xfrm>
              <a:prstGeom prst="rect">
                <a:avLst/>
              </a:prstGeom>
              <a:blipFill>
                <a:blip r:embed="rId4"/>
                <a:stretch>
                  <a:fillRect l="-1538" r="-1538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131441-2630-0EE1-7637-FBCF928F59D8}"/>
                  </a:ext>
                </a:extLst>
              </p:cNvPr>
              <p:cNvSpPr txBox="1"/>
              <p:nvPr/>
            </p:nvSpPr>
            <p:spPr>
              <a:xfrm>
                <a:off x="7419294" y="2596557"/>
                <a:ext cx="25571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131441-2630-0EE1-7637-FBCF928F5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294" y="2596557"/>
                <a:ext cx="2557175" cy="307777"/>
              </a:xfrm>
              <a:prstGeom prst="rect">
                <a:avLst/>
              </a:prstGeom>
              <a:blipFill>
                <a:blip r:embed="rId5"/>
                <a:stretch>
                  <a:fillRect l="-1667" t="-2000" r="-309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1AA66CF-8FC1-58CF-2EFF-BA842F362B2C}"/>
              </a:ext>
            </a:extLst>
          </p:cNvPr>
          <p:cNvGrpSpPr/>
          <p:nvPr/>
        </p:nvGrpSpPr>
        <p:grpSpPr>
          <a:xfrm>
            <a:off x="4703802" y="3516890"/>
            <a:ext cx="5955601" cy="661608"/>
            <a:chOff x="4703802" y="3516890"/>
            <a:chExt cx="5955601" cy="661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BD2CFD-5E9E-C1E2-DA39-F5D5D2EE8974}"/>
                    </a:ext>
                  </a:extLst>
                </p:cNvPr>
                <p:cNvSpPr txBox="1"/>
                <p:nvPr/>
              </p:nvSpPr>
              <p:spPr>
                <a:xfrm>
                  <a:off x="4703802" y="3547636"/>
                  <a:ext cx="1158907" cy="3078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𝑁𝑇</m:t>
                        </m:r>
                      </m:oMath>
                    </m:oMathPara>
                  </a14:m>
                  <a:br>
                    <a:rPr lang="en-US" b="0" dirty="0">
                      <a:latin typeface="Vazir" panose="020B0603030804020204" pitchFamily="34" charset="-78"/>
                      <a:cs typeface="Vazir" panose="020B0603030804020204" pitchFamily="34" charset="-78"/>
                    </a:rPr>
                  </a:br>
                  <a:endParaRPr lang="en-US" sz="2000" dirty="0">
                    <a:latin typeface="Vazir" panose="020B0603030804020204" pitchFamily="34" charset="-78"/>
                    <a:cs typeface="Vazir" panose="020B0603030804020204" pitchFamily="34" charset="-78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BD2CFD-5E9E-C1E2-DA39-F5D5D2EE89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02" y="3547636"/>
                  <a:ext cx="1158907" cy="307841"/>
                </a:xfrm>
                <a:prstGeom prst="rect">
                  <a:avLst/>
                </a:prstGeom>
                <a:blipFill>
                  <a:blip r:embed="rId6"/>
                  <a:stretch>
                    <a:fillRect l="-7895" t="-2000" r="-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7AC041-2727-51EB-2EFD-EBEF9F4588FD}"/>
                    </a:ext>
                  </a:extLst>
                </p:cNvPr>
                <p:cNvSpPr txBox="1"/>
                <p:nvPr/>
              </p:nvSpPr>
              <p:spPr>
                <a:xfrm>
                  <a:off x="4703802" y="3841258"/>
                  <a:ext cx="467249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Vazir" panose="020B0603030804020204" pitchFamily="34" charset="-78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𝑊𝐴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Vazir" panose="020B0603030804020204" pitchFamily="34" charset="-78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𝑁𝑇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∈{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𝑟𝑒𝑑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𝑔𝑟𝑒𝑒𝑛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,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𝑟𝑒𝑑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𝑏𝑙𝑢𝑒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,…}</m:t>
                        </m:r>
                      </m:oMath>
                    </m:oMathPara>
                  </a14:m>
                  <a:endParaRPr lang="en-US" sz="2000" dirty="0">
                    <a:latin typeface="Vazir" panose="020B0603030804020204" pitchFamily="34" charset="-78"/>
                    <a:cs typeface="Vazir" panose="020B0603030804020204" pitchFamily="34" charset="-78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7AC041-2727-51EB-2EFD-EBEF9F458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02" y="3841258"/>
                  <a:ext cx="4672498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9804" r="-131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293174-75B9-0158-610B-270324110FB7}"/>
                </a:ext>
              </a:extLst>
            </p:cNvPr>
            <p:cNvSpPr txBox="1"/>
            <p:nvPr/>
          </p:nvSpPr>
          <p:spPr>
            <a:xfrm>
              <a:off x="9293534" y="3516890"/>
              <a:ext cx="1365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dirty="0">
                  <a:latin typeface="Vazir" panose="020B0603030804020204" pitchFamily="34" charset="-78"/>
                  <a:cs typeface="Vazir" panose="020B0603030804020204" pitchFamily="34" charset="-78"/>
                </a:rPr>
                <a:t>ضمنی: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EE3994-584C-9B59-0008-109A7744AC65}"/>
                </a:ext>
              </a:extLst>
            </p:cNvPr>
            <p:cNvSpPr txBox="1"/>
            <p:nvPr/>
          </p:nvSpPr>
          <p:spPr>
            <a:xfrm>
              <a:off x="9282795" y="3809166"/>
              <a:ext cx="1365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dirty="0">
                  <a:latin typeface="Vazir" panose="020B0603030804020204" pitchFamily="34" charset="-78"/>
                  <a:cs typeface="Vazir" panose="020B0603030804020204" pitchFamily="34" charset="-78"/>
                </a:rPr>
                <a:t>صریح: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76E94D-E080-776F-2E03-01F0876E621A}"/>
                  </a:ext>
                </a:extLst>
              </p:cNvPr>
              <p:cNvSpPr txBox="1"/>
              <p:nvPr/>
            </p:nvSpPr>
            <p:spPr>
              <a:xfrm>
                <a:off x="4703802" y="5144000"/>
                <a:ext cx="564554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𝑊𝐴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𝑟𝑒𝑑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𝑁𝑇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𝑔𝑟𝑒𝑒𝑛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𝑟𝑒𝑑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𝑁𝑆𝑊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𝑔𝑟𝑒𝑒𝑛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𝑟𝑒𝑑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𝑆𝐴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𝑏𝑙𝑢𝑒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𝑔𝑟𝑒𝑒𝑛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} </m:t>
                      </m:r>
                    </m:oMath>
                  </m:oMathPara>
                </a14:m>
                <a:endParaRPr lang="en-US" sz="20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76E94D-E080-776F-2E03-01F0876E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802" y="5144000"/>
                <a:ext cx="5645543" cy="615553"/>
              </a:xfrm>
              <a:prstGeom prst="rect">
                <a:avLst/>
              </a:prstGeom>
              <a:blipFill>
                <a:blip r:embed="rId8"/>
                <a:stretch>
                  <a:fillRect l="-2160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278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fa-IR" dirty="0"/>
              <a:t> وزیر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9760" y="1409699"/>
            <a:ext cx="10906284" cy="455136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فرمول‌بندی 1:</a:t>
            </a:r>
            <a:endParaRPr lang="en-US" dirty="0">
              <a:solidFill>
                <a:srgbClr val="333399"/>
              </a:solidFill>
            </a:endParaRPr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متغیرها: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دامنه‌ها: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محدودیت‌ها:</a:t>
            </a:r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 l="75101" b="14342"/>
          <a:stretch>
            <a:fillRect/>
          </a:stretch>
        </p:blipFill>
        <p:spPr bwMode="auto">
          <a:xfrm>
            <a:off x="5326950" y="1767295"/>
            <a:ext cx="1538099" cy="154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6" t="24194" r="8350" b="19714"/>
          <a:stretch/>
        </p:blipFill>
        <p:spPr>
          <a:xfrm>
            <a:off x="952500" y="1666266"/>
            <a:ext cx="3360512" cy="1672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3D62A7-A1AE-153E-B8D3-17A79D8841F1}"/>
                  </a:ext>
                </a:extLst>
              </p:cNvPr>
              <p:cNvSpPr txBox="1"/>
              <p:nvPr/>
            </p:nvSpPr>
            <p:spPr>
              <a:xfrm>
                <a:off x="9314634" y="2340979"/>
                <a:ext cx="513154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3D62A7-A1AE-153E-B8D3-17A79D884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634" y="2340979"/>
                <a:ext cx="513154" cy="399084"/>
              </a:xfrm>
              <a:prstGeom prst="rect">
                <a:avLst/>
              </a:prstGeom>
              <a:blipFill>
                <a:blip r:embed="rId4"/>
                <a:stretch>
                  <a:fillRect l="-9524" r="-2381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9FA484-F324-E10D-F67E-807061ED34E3}"/>
                  </a:ext>
                </a:extLst>
              </p:cNvPr>
              <p:cNvSpPr txBox="1"/>
              <p:nvPr/>
            </p:nvSpPr>
            <p:spPr>
              <a:xfrm>
                <a:off x="9314634" y="3156150"/>
                <a:ext cx="7437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9FA484-F324-E10D-F67E-807061ED3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634" y="3156150"/>
                <a:ext cx="743766" cy="369332"/>
              </a:xfrm>
              <a:prstGeom prst="rect">
                <a:avLst/>
              </a:prstGeom>
              <a:blipFill>
                <a:blip r:embed="rId5"/>
                <a:stretch>
                  <a:fillRect l="-15574" r="-147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A4544-A188-817F-0804-38B30F997D41}"/>
                  </a:ext>
                </a:extLst>
              </p:cNvPr>
              <p:cNvSpPr txBox="1"/>
              <p:nvPr/>
            </p:nvSpPr>
            <p:spPr>
              <a:xfrm>
                <a:off x="1525182" y="4650195"/>
                <a:ext cx="5987445" cy="1584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A4544-A188-817F-0804-38B30F99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182" y="4650195"/>
                <a:ext cx="5987445" cy="1584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15E54-C82C-A409-C514-C50912947134}"/>
                  </a:ext>
                </a:extLst>
              </p:cNvPr>
              <p:cNvSpPr txBox="1"/>
              <p:nvPr/>
            </p:nvSpPr>
            <p:spPr>
              <a:xfrm>
                <a:off x="8539047" y="4650195"/>
                <a:ext cx="1744260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15E54-C82C-A409-C514-C5091294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047" y="4650195"/>
                <a:ext cx="1744260" cy="9380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A5C331-0756-20DA-CF23-EF52F9933100}"/>
                  </a:ext>
                </a:extLst>
              </p:cNvPr>
              <p:cNvSpPr txBox="1"/>
              <p:nvPr/>
            </p:nvSpPr>
            <p:spPr>
              <a:xfrm>
                <a:off x="1427609" y="4198158"/>
                <a:ext cx="6182590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A5C331-0756-20DA-CF23-EF52F9933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609" y="4198158"/>
                <a:ext cx="6182590" cy="5178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123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N</a:t>
            </a:r>
            <a:r>
              <a:rPr lang="fa-IR" dirty="0"/>
              <a:t> وزیر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9760" y="1409699"/>
            <a:ext cx="10906284" cy="455136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SzPct val="15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</a:rPr>
              <a:t>فرمول‌بندی 2:</a:t>
            </a:r>
            <a:endParaRPr lang="en-US" dirty="0">
              <a:solidFill>
                <a:srgbClr val="333399"/>
              </a:solidFill>
            </a:endParaRPr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متغیرها: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دامنه‌ها: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742950" lvl="1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fa-IR" dirty="0"/>
              <a:t>محدودیت‌ها: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7F4DB3-86BB-1BC4-E0C3-7DDEAFD3605B}"/>
                  </a:ext>
                </a:extLst>
              </p:cNvPr>
              <p:cNvSpPr txBox="1"/>
              <p:nvPr/>
            </p:nvSpPr>
            <p:spPr>
              <a:xfrm>
                <a:off x="9539547" y="2259602"/>
                <a:ext cx="5131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7F4DB3-86BB-1BC4-E0C3-7DDEAFD36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547" y="2259602"/>
                <a:ext cx="513154" cy="369332"/>
              </a:xfrm>
              <a:prstGeom prst="rect">
                <a:avLst/>
              </a:prstGeom>
              <a:blipFill>
                <a:blip r:embed="rId7"/>
                <a:stretch>
                  <a:fillRect l="-10714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71FF1-0678-AFE5-004B-BEA36591A061}"/>
                  </a:ext>
                </a:extLst>
              </p:cNvPr>
              <p:cNvSpPr txBox="1"/>
              <p:nvPr/>
            </p:nvSpPr>
            <p:spPr>
              <a:xfrm>
                <a:off x="8388836" y="3156483"/>
                <a:ext cx="176207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71FF1-0678-AFE5-004B-BEA36591A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836" y="3156483"/>
                <a:ext cx="1762076" cy="369332"/>
              </a:xfrm>
              <a:prstGeom prst="rect">
                <a:avLst/>
              </a:prstGeom>
              <a:blipFill>
                <a:blip r:embed="rId8"/>
                <a:stretch>
                  <a:fillRect l="-6228" r="-657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3FEA50B-21CD-2340-F132-F6C330E7DF74}"/>
              </a:ext>
            </a:extLst>
          </p:cNvPr>
          <p:cNvGrpSpPr/>
          <p:nvPr/>
        </p:nvGrpSpPr>
        <p:grpSpPr>
          <a:xfrm>
            <a:off x="4537158" y="4261284"/>
            <a:ext cx="5613754" cy="964373"/>
            <a:chOff x="4664210" y="3547636"/>
            <a:chExt cx="5613754" cy="9643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4D1002-1BE6-9DB5-EF8F-4189D17C6994}"/>
                    </a:ext>
                  </a:extLst>
                </p:cNvPr>
                <p:cNvSpPr txBox="1"/>
                <p:nvPr/>
              </p:nvSpPr>
              <p:spPr>
                <a:xfrm>
                  <a:off x="4703802" y="3547636"/>
                  <a:ext cx="4059253" cy="3991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𝑛𝑜𝑛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𝑟𝑒𝑎𝑡𝑒𝑛𝑖𝑛𝑔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)</m:t>
                        </m:r>
                      </m:oMath>
                    </m:oMathPara>
                  </a14:m>
                  <a:br>
                    <a:rPr lang="en-US" sz="2400" b="0" dirty="0">
                      <a:latin typeface="Vazir" panose="020B0603030804020204" pitchFamily="34" charset="-78"/>
                      <a:cs typeface="Vazir" panose="020B0603030804020204" pitchFamily="34" charset="-78"/>
                    </a:rPr>
                  </a:br>
                  <a:endParaRPr lang="en-US" sz="2800" dirty="0">
                    <a:latin typeface="Vazir" panose="020B0603030804020204" pitchFamily="34" charset="-78"/>
                    <a:cs typeface="Vazir" panose="020B0603030804020204" pitchFamily="34" charset="-78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4D1002-1BE6-9DB5-EF8F-4189D17C6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02" y="3547636"/>
                  <a:ext cx="4059253" cy="399148"/>
                </a:xfrm>
                <a:prstGeom prst="rect">
                  <a:avLst/>
                </a:prstGeom>
                <a:blipFill>
                  <a:blip r:embed="rId9"/>
                  <a:stretch>
                    <a:fillRect l="-2402" t="-1515" r="-45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E6A25D-678D-D05A-43AE-5DE9509814B3}"/>
                    </a:ext>
                  </a:extLst>
                </p:cNvPr>
                <p:cNvSpPr txBox="1"/>
                <p:nvPr/>
              </p:nvSpPr>
              <p:spPr>
                <a:xfrm>
                  <a:off x="4664210" y="4142612"/>
                  <a:ext cx="3708964" cy="3693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Vazir" panose="020B0603030804020204" pitchFamily="34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Vazir" panose="020B0603030804020204" pitchFamily="34" charset="-78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azir" panose="020B0603030804020204" pitchFamily="34" charset="-78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Vazir" panose="020B0603030804020204" pitchFamily="34" charset="-78"/>
                                  </a:rPr>
                                  <m:t>4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azir" panose="020B0603030804020204" pitchFamily="34" charset="-78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br>
                    <a:rPr lang="en-US" sz="2400" b="0" i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Vazir" panose="020B0603030804020204" pitchFamily="34" charset="-78"/>
                    </a:rPr>
                  </a:br>
                  <a:endParaRPr lang="en-US" sz="2400" dirty="0">
                    <a:latin typeface="Vazir" panose="020B0603030804020204" pitchFamily="34" charset="-78"/>
                    <a:cs typeface="Vazir" panose="020B0603030804020204" pitchFamily="34" charset="-78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E6A25D-678D-D05A-43AE-5DE950981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210" y="4142612"/>
                  <a:ext cx="3708964" cy="369397"/>
                </a:xfrm>
                <a:prstGeom prst="rect">
                  <a:avLst/>
                </a:prstGeom>
                <a:blipFill>
                  <a:blip r:embed="rId10"/>
                  <a:stretch>
                    <a:fillRect l="-16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AA88B6-2FC1-62DA-968B-F96355E726A5}"/>
                </a:ext>
              </a:extLst>
            </p:cNvPr>
            <p:cNvSpPr txBox="1"/>
            <p:nvPr/>
          </p:nvSpPr>
          <p:spPr>
            <a:xfrm>
              <a:off x="9437307" y="3585197"/>
              <a:ext cx="840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dirty="0">
                  <a:latin typeface="Vazir" panose="020B0603030804020204" pitchFamily="34" charset="-78"/>
                  <a:cs typeface="Vazir" panose="020B0603030804020204" pitchFamily="34" charset="-78"/>
                </a:rPr>
                <a:t>ضمنی: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A5F0F1-526A-169A-FF0D-B7BC1CE87644}"/>
                </a:ext>
              </a:extLst>
            </p:cNvPr>
            <p:cNvSpPr txBox="1"/>
            <p:nvPr/>
          </p:nvSpPr>
          <p:spPr>
            <a:xfrm>
              <a:off x="9437307" y="4142612"/>
              <a:ext cx="840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dirty="0">
                  <a:latin typeface="Vazir" panose="020B0603030804020204" pitchFamily="34" charset="-78"/>
                  <a:cs typeface="Vazir" panose="020B0603030804020204" pitchFamily="34" charset="-78"/>
                </a:rPr>
                <a:t>صریح:</a:t>
              </a:r>
            </a:p>
          </p:txBody>
        </p:sp>
      </p:grpSp>
      <p:pic>
        <p:nvPicPr>
          <p:cNvPr id="16" name="Picture 22">
            <a:extLst>
              <a:ext uri="{FF2B5EF4-FFF2-40B4-BE49-F238E27FC236}">
                <a16:creationId xmlns:a16="http://schemas.microsoft.com/office/drawing/2014/main" id="{E19901FD-A039-FE42-B519-22ACCD6B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l="75101" b="14342"/>
          <a:stretch>
            <a:fillRect/>
          </a:stretch>
        </p:blipFill>
        <p:spPr bwMode="auto">
          <a:xfrm>
            <a:off x="1650086" y="1468415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1" descr="txp_fig">
            <a:extLst>
              <a:ext uri="{FF2B5EF4-FFF2-40B4-BE49-F238E27FC236}">
                <a16:creationId xmlns:a16="http://schemas.microsoft.com/office/drawing/2014/main" id="{2B6FC4DD-E7CD-E4CD-EE6E-3441BE0E21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92886" y="1620816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3" descr="txp_fig">
            <a:extLst>
              <a:ext uri="{FF2B5EF4-FFF2-40B4-BE49-F238E27FC236}">
                <a16:creationId xmlns:a16="http://schemas.microsoft.com/office/drawing/2014/main" id="{F3F8C864-0D85-40E9-A5CC-72A0AC6F41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84949" y="2078016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5" descr="txp_fig">
            <a:extLst>
              <a:ext uri="{FF2B5EF4-FFF2-40B4-BE49-F238E27FC236}">
                <a16:creationId xmlns:a16="http://schemas.microsoft.com/office/drawing/2014/main" id="{BA00E93D-BD85-0169-3B9C-E61846FD11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92887" y="2535216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7" descr="txp_fig">
            <a:extLst>
              <a:ext uri="{FF2B5EF4-FFF2-40B4-BE49-F238E27FC236}">
                <a16:creationId xmlns:a16="http://schemas.microsoft.com/office/drawing/2014/main" id="{B457AF93-8C9B-595D-29D1-5ECF388471A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92887" y="2997179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51996-EC1D-6C1F-1C4B-D94CAAE4B4BE}"/>
                  </a:ext>
                </a:extLst>
              </p:cNvPr>
              <p:cNvSpPr txBox="1"/>
              <p:nvPr/>
            </p:nvSpPr>
            <p:spPr>
              <a:xfrm>
                <a:off x="3192876" y="5362599"/>
                <a:ext cx="307407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azir" panose="020B0603030804020204" pitchFamily="34" charset="-78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51996-EC1D-6C1F-1C4B-D94CAAE4B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876" y="5362599"/>
                <a:ext cx="3074073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970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b="1" dirty="0"/>
              <a:t>گراف محدودیت</a:t>
            </a:r>
            <a:br>
              <a:rPr lang="fa-IR" b="1" dirty="0"/>
            </a:br>
            <a:r>
              <a:rPr lang="fa-IR" b="1" dirty="0"/>
              <a:t> (</a:t>
            </a:r>
            <a:r>
              <a:rPr lang="en-US" b="1" dirty="0"/>
              <a:t>Constraint Graph</a:t>
            </a:r>
            <a:r>
              <a:rPr lang="fa-IR" b="1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4595" y="1589881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0BC157-5897-A305-161F-553BCEE8A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8" r="67140" b="28485"/>
          <a:stretch/>
        </p:blipFill>
        <p:spPr>
          <a:xfrm>
            <a:off x="1297773" y="3305175"/>
            <a:ext cx="3092148" cy="2924607"/>
          </a:xfrm>
          <a:prstGeom prst="roundRect">
            <a:avLst>
              <a:gd name="adj" fmla="val 46055"/>
            </a:avLst>
          </a:prstGeom>
        </p:spPr>
      </p:pic>
    </p:spTree>
    <p:extLst>
      <p:ext uri="{BB962C8B-B14F-4D97-AF65-F5344CB8AC3E}">
        <p14:creationId xmlns:p14="http://schemas.microsoft.com/office/powerpoint/2010/main" val="4255229994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6101</TotalTime>
  <Words>2759</Words>
  <Application>Microsoft Office PowerPoint</Application>
  <PresentationFormat>Widescreen</PresentationFormat>
  <Paragraphs>453</Paragraphs>
  <Slides>50</Slides>
  <Notes>14</Notes>
  <HiddenSlides>13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Helvetica Neue</vt:lpstr>
      <vt:lpstr>IRANSans</vt:lpstr>
      <vt:lpstr>Palatino</vt:lpstr>
      <vt:lpstr>Roboto</vt:lpstr>
      <vt:lpstr>Symbol</vt:lpstr>
      <vt:lpstr>Times New Roman</vt:lpstr>
      <vt:lpstr>Vazir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Mahdi Javanmardi</cp:lastModifiedBy>
  <cp:revision>265</cp:revision>
  <dcterms:created xsi:type="dcterms:W3CDTF">2022-09-19T09:00:54Z</dcterms:created>
  <dcterms:modified xsi:type="dcterms:W3CDTF">2024-10-01T06:57:28Z</dcterms:modified>
</cp:coreProperties>
</file>